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media1.mov" ContentType="video/unknown"/>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media1.mp4" ContentType="video/unknown"/>
  <Override PartName="/ppt/notesSlides/notesSlide9.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9525" cap="flat">
              <a:solidFill>
                <a:srgbClr val="528ED5"/>
              </a:solidFill>
              <a:prstDash val="solid"/>
              <a:round/>
            </a:ln>
          </a:left>
          <a:right>
            <a:ln w="9525" cap="flat">
              <a:solidFill>
                <a:srgbClr val="528ED5"/>
              </a:solidFill>
              <a:prstDash val="solid"/>
              <a:round/>
            </a:ln>
          </a:right>
          <a:top>
            <a:ln w="9525" cap="flat">
              <a:solidFill>
                <a:srgbClr val="528ED5"/>
              </a:solidFill>
              <a:prstDash val="solid"/>
              <a:round/>
            </a:ln>
          </a:top>
          <a:bottom>
            <a:ln w="9525" cap="flat">
              <a:solidFill>
                <a:srgbClr val="528ED5"/>
              </a:solidFill>
              <a:prstDash val="solid"/>
              <a:round/>
            </a:ln>
          </a:bottom>
          <a:insideH>
            <a:ln w="9525" cap="flat">
              <a:solidFill>
                <a:srgbClr val="528ED5"/>
              </a:solidFill>
              <a:prstDash val="solid"/>
              <a:round/>
            </a:ln>
          </a:insideH>
          <a:insideV>
            <a:ln w="9525" cap="flat">
              <a:solidFill>
                <a:srgbClr val="528ED5"/>
              </a:solidFill>
              <a:prstDash val="solid"/>
              <a:round/>
            </a:ln>
          </a:insideV>
        </a:tcBdr>
        <a:fill>
          <a:solidFill>
            <a:schemeClr val="accent1">
              <a:alpha val="40000"/>
            </a:scheme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9525" cap="flat">
              <a:solidFill>
                <a:srgbClr val="528ED5"/>
              </a:solidFill>
              <a:prstDash val="solid"/>
              <a:round/>
            </a:ln>
          </a:left>
          <a:right>
            <a:ln w="25400" cap="flat">
              <a:solidFill>
                <a:schemeClr val="accent1"/>
              </a:solidFill>
              <a:prstDash val="solid"/>
              <a:round/>
            </a:ln>
          </a:right>
          <a:top>
            <a:ln w="9525" cap="flat">
              <a:solidFill>
                <a:srgbClr val="528ED5"/>
              </a:solidFill>
              <a:prstDash val="solid"/>
              <a:round/>
            </a:ln>
          </a:top>
          <a:bottom>
            <a:ln w="9525" cap="flat">
              <a:solidFill>
                <a:srgbClr val="528ED5"/>
              </a:solidFill>
              <a:prstDash val="solid"/>
              <a:round/>
            </a:ln>
          </a:bottom>
          <a:insideH>
            <a:ln w="9525" cap="flat">
              <a:solidFill>
                <a:srgbClr val="528ED5"/>
              </a:solidFill>
              <a:prstDash val="solid"/>
              <a:round/>
            </a:ln>
          </a:insideH>
          <a:insideV>
            <a:ln w="9525" cap="flat">
              <a:solidFill>
                <a:srgbClr val="528ED5"/>
              </a:solidFill>
              <a:prstDash val="solid"/>
              <a:round/>
            </a:ln>
          </a:insideV>
        </a:tcBdr>
        <a:fill>
          <a:solidFill>
            <a:schemeClr val="accent1">
              <a:alpha val="40000"/>
            </a:schemeClr>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254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no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9525" cap="flat">
              <a:solidFill>
                <a:srgbClr val="528ED5"/>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BF0"/>
          </a:solidFill>
        </a:fill>
      </a:tcStyle>
    </a:wholeTbl>
    <a:band2H>
      <a:tcTxStyle b="def" i="def"/>
      <a:tcStyle>
        <a:tcBdr/>
        <a:fill>
          <a:solidFill>
            <a:srgbClr val="E9EEF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EACE"/>
          </a:solidFill>
        </a:fill>
      </a:tcStyle>
    </a:wholeTbl>
    <a:band2H>
      <a:tcTxStyle b="def" i="def"/>
      <a:tcStyle>
        <a:tcBdr/>
        <a:fill>
          <a:solidFill>
            <a:srgbClr val="EDF5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BF1D0"/>
          </a:solidFill>
        </a:fill>
      </a:tcStyle>
    </a:wholeTbl>
    <a:band2H>
      <a:tcTxStyle b="def" i="def"/>
      <a:tcStyle>
        <a:tcBdr/>
        <a:fill>
          <a:solidFill>
            <a:srgbClr val="FDF8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Arial"/>
      </a:defRPr>
    </a:lvl1pPr>
    <a:lvl2pPr indent="228600" defTabSz="457200" latinLnBrk="0">
      <a:defRPr sz="1200">
        <a:latin typeface="+mj-lt"/>
        <a:ea typeface="+mj-ea"/>
        <a:cs typeface="+mj-cs"/>
        <a:sym typeface="Arial"/>
      </a:defRPr>
    </a:lvl2pPr>
    <a:lvl3pPr indent="457200" defTabSz="457200" latinLnBrk="0">
      <a:defRPr sz="1200">
        <a:latin typeface="+mj-lt"/>
        <a:ea typeface="+mj-ea"/>
        <a:cs typeface="+mj-cs"/>
        <a:sym typeface="Arial"/>
      </a:defRPr>
    </a:lvl3pPr>
    <a:lvl4pPr indent="685800" defTabSz="457200" latinLnBrk="0">
      <a:defRPr sz="1200">
        <a:latin typeface="+mj-lt"/>
        <a:ea typeface="+mj-ea"/>
        <a:cs typeface="+mj-cs"/>
        <a:sym typeface="Arial"/>
      </a:defRPr>
    </a:lvl4pPr>
    <a:lvl5pPr indent="914400" defTabSz="457200" latinLnBrk="0">
      <a:defRPr sz="1200">
        <a:latin typeface="+mj-lt"/>
        <a:ea typeface="+mj-ea"/>
        <a:cs typeface="+mj-cs"/>
        <a:sym typeface="Arial"/>
      </a:defRPr>
    </a:lvl5pPr>
    <a:lvl6pPr indent="1143000" defTabSz="457200" latinLnBrk="0">
      <a:defRPr sz="1200">
        <a:latin typeface="+mj-lt"/>
        <a:ea typeface="+mj-ea"/>
        <a:cs typeface="+mj-cs"/>
        <a:sym typeface="Arial"/>
      </a:defRPr>
    </a:lvl6pPr>
    <a:lvl7pPr indent="1371600" defTabSz="457200" latinLnBrk="0">
      <a:defRPr sz="1200">
        <a:latin typeface="+mj-lt"/>
        <a:ea typeface="+mj-ea"/>
        <a:cs typeface="+mj-cs"/>
        <a:sym typeface="Arial"/>
      </a:defRPr>
    </a:lvl7pPr>
    <a:lvl8pPr indent="1600200" defTabSz="457200" latinLnBrk="0">
      <a:defRPr sz="1200">
        <a:latin typeface="+mj-lt"/>
        <a:ea typeface="+mj-ea"/>
        <a:cs typeface="+mj-cs"/>
        <a:sym typeface="Arial"/>
      </a:defRPr>
    </a:lvl8pPr>
    <a:lvl9pPr indent="1828800" defTabSz="457200" latinLnBrk="0">
      <a:defRPr sz="1200">
        <a:latin typeface="+mj-lt"/>
        <a:ea typeface="+mj-ea"/>
        <a:cs typeface="+mj-cs"/>
        <a:sym typeface="Arial"/>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The advantages sell themselves.</a:t>
            </a:r>
          </a:p>
          <a:p>
            <a:pPr/>
          </a:p>
          <a:p>
            <a:pPr/>
            <a:r>
              <a:t>As for disadvantages, if anyone believes it’s more time consuming to approach a proper layout to an application when it’s being initially constructed or in its infancy, there is virtually no cost. Converting takes time, so lay your foundation well.</a:t>
            </a:r>
          </a:p>
          <a:p>
            <a:pPr/>
          </a:p>
          <a:p>
            <a:pPr/>
            <a:r>
              <a:t>I used to think that my management would have some difficulty accepting my thoughts and approaches on the higher level side of my application development efforts, but when it came down to it, after running into multiple issues over multiple years with our largest app (which I maintain and continue development on in a few areas), I’ve found that the more I </a:t>
            </a:r>
            <a:r>
              <a:rPr i="1"/>
              <a:t>do</a:t>
            </a:r>
            <a:r>
              <a:t> talk with my management about the larger issues, the more they assume I have any tedium handled. This has taken a few years but has paid dividends; especially when it comes to building trust with my management after several creative solutions following the POODLE + other HTTPS/SSL debacles over the last year or so.</a:t>
            </a:r>
          </a:p>
          <a:p>
            <a:pPr/>
          </a:p>
          <a:p>
            <a:pPr/>
            <a:r>
              <a:t>In other words, when your management take you seriously when you prefix a thought with “Eric’s crazy talk”, you’ve reached a level of trust; trust cultivated from time and effort spent not just on creating widget X, but also understanding the ramifications of that widget, it’s interactions, and how it will work in a deployed, at scale capacity.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My quest isn’t over, as I’m learning something new every day.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Focusing on application structure and the flow of data (which is how my head works). There are great </a:t>
            </a:r>
            <a:r>
              <a:rPr i="1"/>
              <a:t>other</a:t>
            </a:r>
            <a:r>
              <a:t> angles to look at an application before/during/</a:t>
            </a:r>
            <a:r>
              <a:rPr strike="sngStrike"/>
              <a:t>after</a:t>
            </a:r>
            <a:r>
              <a:t> during continuing development, such as user interactions (how many clicks, ease of access), but when it comes to interfacing with data, which is usually my biggest concern, this is what makes sense to me.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Rango may be in a whole heap of trouble for all his tall tales, but “stay with me now”.</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I’m not the only one talking about app structure. In fact, this is probably one of the most common 2nd or 3rd order themes amongst developers since applications began being developed. Here are some references which have been great additions for the cause in the Domino / XPages world.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Domino/XPages SSJS is a weird beast, only supports up through ECMAScript 4, and while you </a:t>
            </a:r>
            <a:r>
              <a:rPr i="1"/>
              <a:t>can</a:t>
            </a:r>
            <a:r>
              <a:t> specify a variable’s type (using colon notation), it’s not the norm for most people. Also, if you’re going to specify type for each variable, what’s the big complaint about Java?</a:t>
            </a:r>
          </a:p>
          <a:p>
            <a:pPr/>
          </a:p>
          <a:p>
            <a:pPr/>
            <a:r>
              <a:t>“No runtime exceptions” = shouldn’t be likely, if ever. If only we could deal with a native API that doesn’t throw </a:t>
            </a:r>
            <a:r>
              <a:rPr i="1"/>
              <a:t>NotesException</a:t>
            </a:r>
            <a:r>
              <a:t>s for about everything.</a:t>
            </a:r>
          </a:p>
          <a:p>
            <a:pPr/>
          </a:p>
          <a:p>
            <a:pPr/>
            <a:r>
              <a:t>Eclipse “does java well” in the sense that the content assistance and overall Java editor experience is an excellent standard.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Some have avoided Java in XPages because Java is “scary”. While some may seem daunted, it’s not that hard for a developer to pick up, has been around long enough to be a mature language, performs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As my data service diagram depicts, there are options. Finding the needs of an application, connections and integrations with other systems and points of entry, so to speak, can help drive our direction.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Note: some of these require a change in the java.pol(icy) file for security permissions.</a:t>
            </a:r>
          </a:p>
          <a:p>
            <a:pPr/>
          </a:p>
          <a:p>
            <a:pPr/>
            <a:r>
              <a:t>Non-obvious things:</a:t>
            </a:r>
          </a:p>
          <a:p>
            <a:pPr marL="120315" indent="-120315">
              <a:buSzPct val="100000"/>
              <a:buChar char="-"/>
            </a:pPr>
            <a:r>
              <a:t>GSON lets you reflect data from JSON to a proper Java Object (by its class definition) in addition to a convenient </a:t>
            </a:r>
            <a:r>
              <a:rPr i="1"/>
              <a:t>toJson</a:t>
            </a:r>
            <a:r>
              <a:t> method; it sure beats the snot out of typing out the lines for creating a new object, create new property (by type), then setting the value, etc.</a:t>
            </a:r>
          </a:p>
          <a:p>
            <a:pPr marL="120315" indent="-120315">
              <a:buSzPct val="100000"/>
              <a:buChar char="-"/>
            </a:pPr>
            <a:r>
              <a:t>Swiper eliminates a lot of the “bloat” of syncing with an On Disk Project (ODP) and is what allowed me to take our largest app to its first, prototype stage of build automation using headless DDE (was previously generating too many conflicting design elements, making the app non-usable OoB).</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What I chose and why, along with other options.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1_Title Slide">
    <p:spTree>
      <p:nvGrpSpPr>
        <p:cNvPr id="1" name=""/>
        <p:cNvGrpSpPr/>
        <p:nvPr/>
      </p:nvGrpSpPr>
      <p:grpSpPr>
        <a:xfrm>
          <a:off x="0" y="0"/>
          <a:ext cx="0" cy="0"/>
          <a:chOff x="0" y="0"/>
          <a:chExt cx="0" cy="0"/>
        </a:xfrm>
      </p:grpSpPr>
      <p:pic>
        <p:nvPicPr>
          <p:cNvPr id="14" name="image4.png" descr="IBM logo.png"/>
          <p:cNvPicPr>
            <a:picLocks noChangeAspect="1"/>
          </p:cNvPicPr>
          <p:nvPr/>
        </p:nvPicPr>
        <p:blipFill>
          <a:blip r:embed="rId2">
            <a:extLst/>
          </a:blip>
          <a:stretch>
            <a:fillRect/>
          </a:stretch>
        </p:blipFill>
        <p:spPr>
          <a:xfrm rot="16200000">
            <a:off x="8464550" y="406400"/>
            <a:ext cx="633413" cy="220664"/>
          </a:xfrm>
          <a:prstGeom prst="rect">
            <a:avLst/>
          </a:prstGeom>
          <a:ln w="12700">
            <a:miter lim="400000"/>
          </a:ln>
        </p:spPr>
      </p:pic>
      <p:pic>
        <p:nvPicPr>
          <p:cNvPr id="15" name="image5.pdf" descr="bigcircles.eps"/>
          <p:cNvPicPr>
            <a:picLocks noChangeAspect="1"/>
          </p:cNvPicPr>
          <p:nvPr/>
        </p:nvPicPr>
        <p:blipFill>
          <a:blip r:embed="rId3">
            <a:extLst/>
          </a:blip>
          <a:stretch>
            <a:fillRect/>
          </a:stretch>
        </p:blipFill>
        <p:spPr>
          <a:xfrm>
            <a:off x="1022350" y="723900"/>
            <a:ext cx="8131175" cy="4429125"/>
          </a:xfrm>
          <a:prstGeom prst="rect">
            <a:avLst/>
          </a:prstGeom>
          <a:ln w="12700">
            <a:miter lim="400000"/>
          </a:ln>
        </p:spPr>
      </p:pic>
      <p:pic>
        <p:nvPicPr>
          <p:cNvPr id="16" name="image6.pdf" descr="connectlockuppres.eps"/>
          <p:cNvPicPr>
            <a:picLocks noChangeAspect="1"/>
          </p:cNvPicPr>
          <p:nvPr/>
        </p:nvPicPr>
        <p:blipFill>
          <a:blip r:embed="rId4">
            <a:extLst/>
          </a:blip>
          <a:stretch>
            <a:fillRect/>
          </a:stretch>
        </p:blipFill>
        <p:spPr>
          <a:xfrm>
            <a:off x="388938" y="2289175"/>
            <a:ext cx="4881563" cy="1076325"/>
          </a:xfrm>
          <a:prstGeom prst="rect">
            <a:avLst/>
          </a:prstGeom>
          <a:ln w="12700">
            <a:miter lim="400000"/>
          </a:ln>
        </p:spPr>
      </p:pic>
      <p:pic>
        <p:nvPicPr>
          <p:cNvPr id="17" name="image7.pdf" descr="hashtagconnect.eps"/>
          <p:cNvPicPr>
            <a:picLocks noChangeAspect="1"/>
          </p:cNvPicPr>
          <p:nvPr/>
        </p:nvPicPr>
        <p:blipFill>
          <a:blip r:embed="rId5">
            <a:extLst/>
          </a:blip>
          <a:stretch>
            <a:fillRect/>
          </a:stretch>
        </p:blipFill>
        <p:spPr>
          <a:xfrm>
            <a:off x="0" y="4113212"/>
            <a:ext cx="2009775" cy="642938"/>
          </a:xfrm>
          <a:prstGeom prst="rect">
            <a:avLst/>
          </a:prstGeom>
          <a:ln w="12700">
            <a:miter lim="400000"/>
          </a:ln>
        </p:spPr>
      </p:pic>
      <p:sp>
        <p:nvSpPr>
          <p:cNvPr id="18" name="Shape 18"/>
          <p:cNvSpPr/>
          <p:nvPr>
            <p:ph type="title"/>
          </p:nvPr>
        </p:nvSpPr>
        <p:spPr>
          <a:xfrm>
            <a:off x="272455" y="304421"/>
            <a:ext cx="7508416" cy="669618"/>
          </a:xfrm>
          <a:prstGeom prst="rect">
            <a:avLst/>
          </a:prstGeom>
        </p:spPr>
        <p:txBody>
          <a:bodyPr/>
          <a:lstStyle>
            <a:lvl1pPr>
              <a:defRPr sz="3400"/>
            </a:lvl1pPr>
          </a:lstStyle>
          <a:p>
            <a:pPr/>
            <a:r>
              <a:t>Title Text</a:t>
            </a:r>
          </a:p>
        </p:txBody>
      </p:sp>
      <p:sp>
        <p:nvSpPr>
          <p:cNvPr id="19" name="Shape 19"/>
          <p:cNvSpPr/>
          <p:nvPr>
            <p:ph type="body" sz="quarter" idx="1"/>
          </p:nvPr>
        </p:nvSpPr>
        <p:spPr>
          <a:xfrm>
            <a:off x="272455" y="1043998"/>
            <a:ext cx="7073877" cy="496952"/>
          </a:xfrm>
          <a:prstGeom prst="rect">
            <a:avLst/>
          </a:prstGeom>
        </p:spPr>
        <p:txBody>
          <a:bodyPr/>
          <a:lstStyle>
            <a:lvl1pPr marL="0" indent="0">
              <a:lnSpc>
                <a:spcPct val="65000"/>
              </a:lnSpc>
              <a:buClrTx/>
              <a:buSzTx/>
              <a:buFontTx/>
              <a:buNone/>
              <a:defRPr i="1" sz="2000">
                <a:solidFill>
                  <a:srgbClr val="808080"/>
                </a:solidFill>
              </a:defRPr>
            </a:lvl1pPr>
            <a:lvl2pPr marL="742950" indent="-285750">
              <a:lnSpc>
                <a:spcPct val="65000"/>
              </a:lnSpc>
              <a:buClrTx/>
              <a:buFontTx/>
              <a:defRPr i="1" sz="2000">
                <a:solidFill>
                  <a:srgbClr val="808080"/>
                </a:solidFill>
              </a:defRPr>
            </a:lvl2pPr>
            <a:lvl3pPr marL="1168400" indent="-254000">
              <a:lnSpc>
                <a:spcPct val="65000"/>
              </a:lnSpc>
              <a:buClrTx/>
              <a:buFontTx/>
              <a:defRPr i="1" sz="2000">
                <a:solidFill>
                  <a:srgbClr val="808080"/>
                </a:solidFill>
              </a:defRPr>
            </a:lvl3pPr>
            <a:lvl4pPr marL="1657350" indent="-285750">
              <a:lnSpc>
                <a:spcPct val="65000"/>
              </a:lnSpc>
              <a:buClrTx/>
              <a:buFontTx/>
              <a:defRPr i="1" sz="2000">
                <a:solidFill>
                  <a:srgbClr val="808080"/>
                </a:solidFill>
              </a:defRPr>
            </a:lvl4pPr>
            <a:lvl5pPr marL="2114550" indent="-285750">
              <a:lnSpc>
                <a:spcPct val="65000"/>
              </a:lnSpc>
              <a:buClrTx/>
              <a:buFontTx/>
              <a:defRPr i="1" sz="2000">
                <a:solidFill>
                  <a:srgbClr val="808080"/>
                </a:solidFill>
              </a:defRPr>
            </a:lvl5pPr>
          </a:lstStyle>
          <a:p>
            <a:pPr/>
            <a:r>
              <a:t>Body Level One</a:t>
            </a:r>
          </a:p>
          <a:p>
            <a:pPr lvl="1"/>
            <a:r>
              <a:t>Body Level Two</a:t>
            </a:r>
          </a:p>
          <a:p>
            <a:pPr lvl="2"/>
            <a:r>
              <a:t>Body Level Three</a:t>
            </a:r>
          </a:p>
          <a:p>
            <a:pPr lvl="3"/>
            <a:r>
              <a:t>Body Level Four</a:t>
            </a:r>
          </a:p>
          <a:p>
            <a:pPr lvl="4"/>
            <a:r>
              <a:t>Body Level Five</a:t>
            </a:r>
          </a:p>
        </p:txBody>
      </p:sp>
      <p:sp>
        <p:nvSpPr>
          <p:cNvPr id="20" name="Shape 20"/>
          <p:cNvSpPr/>
          <p:nvPr>
            <p:ph type="sldNum" sz="quarter" idx="2"/>
          </p:nvPr>
        </p:nvSpPr>
        <p:spPr>
          <a:xfrm>
            <a:off x="4419600" y="4627562"/>
            <a:ext cx="2133600" cy="2794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2_Title Slide">
    <p:spTree>
      <p:nvGrpSpPr>
        <p:cNvPr id="1" name=""/>
        <p:cNvGrpSpPr/>
        <p:nvPr/>
      </p:nvGrpSpPr>
      <p:grpSpPr>
        <a:xfrm>
          <a:off x="0" y="0"/>
          <a:ext cx="0" cy="0"/>
          <a:chOff x="0" y="0"/>
          <a:chExt cx="0" cy="0"/>
        </a:xfrm>
      </p:grpSpPr>
      <p:pic>
        <p:nvPicPr>
          <p:cNvPr id="112" name="image4.png" descr="IBM logo.png"/>
          <p:cNvPicPr>
            <a:picLocks noChangeAspect="1"/>
          </p:cNvPicPr>
          <p:nvPr/>
        </p:nvPicPr>
        <p:blipFill>
          <a:blip r:embed="rId2">
            <a:extLst/>
          </a:blip>
          <a:stretch>
            <a:fillRect/>
          </a:stretch>
        </p:blipFill>
        <p:spPr>
          <a:xfrm rot="16200000">
            <a:off x="8464550" y="406400"/>
            <a:ext cx="633413" cy="220664"/>
          </a:xfrm>
          <a:prstGeom prst="rect">
            <a:avLst/>
          </a:prstGeom>
          <a:ln w="12700">
            <a:miter lim="400000"/>
          </a:ln>
        </p:spPr>
      </p:pic>
      <p:pic>
        <p:nvPicPr>
          <p:cNvPr id="113" name="image5.pdf" descr="bigcircles.eps"/>
          <p:cNvPicPr>
            <a:picLocks noChangeAspect="1"/>
          </p:cNvPicPr>
          <p:nvPr/>
        </p:nvPicPr>
        <p:blipFill>
          <a:blip r:embed="rId3">
            <a:extLst/>
          </a:blip>
          <a:stretch>
            <a:fillRect/>
          </a:stretch>
        </p:blipFill>
        <p:spPr>
          <a:xfrm>
            <a:off x="1022350" y="723900"/>
            <a:ext cx="8131175" cy="4429125"/>
          </a:xfrm>
          <a:prstGeom prst="rect">
            <a:avLst/>
          </a:prstGeom>
          <a:ln w="12700">
            <a:miter lim="400000"/>
          </a:ln>
        </p:spPr>
      </p:pic>
      <p:pic>
        <p:nvPicPr>
          <p:cNvPr id="114" name="image6.pdf" descr="connectlockuppres.eps"/>
          <p:cNvPicPr>
            <a:picLocks noChangeAspect="1"/>
          </p:cNvPicPr>
          <p:nvPr/>
        </p:nvPicPr>
        <p:blipFill>
          <a:blip r:embed="rId4">
            <a:extLst/>
          </a:blip>
          <a:stretch>
            <a:fillRect/>
          </a:stretch>
        </p:blipFill>
        <p:spPr>
          <a:xfrm>
            <a:off x="388938" y="2289175"/>
            <a:ext cx="4881563" cy="1076325"/>
          </a:xfrm>
          <a:prstGeom prst="rect">
            <a:avLst/>
          </a:prstGeom>
          <a:ln w="12700">
            <a:miter lim="400000"/>
          </a:ln>
        </p:spPr>
      </p:pic>
      <p:pic>
        <p:nvPicPr>
          <p:cNvPr id="115" name="image7.pdf" descr="hashtagconnect.eps"/>
          <p:cNvPicPr>
            <a:picLocks noChangeAspect="1"/>
          </p:cNvPicPr>
          <p:nvPr/>
        </p:nvPicPr>
        <p:blipFill>
          <a:blip r:embed="rId5">
            <a:extLst/>
          </a:blip>
          <a:stretch>
            <a:fillRect/>
          </a:stretch>
        </p:blipFill>
        <p:spPr>
          <a:xfrm>
            <a:off x="0" y="4113212"/>
            <a:ext cx="2009775" cy="642938"/>
          </a:xfrm>
          <a:prstGeom prst="rect">
            <a:avLst/>
          </a:prstGeom>
          <a:ln w="12700">
            <a:miter lim="400000"/>
          </a:ln>
        </p:spPr>
      </p:pic>
      <p:sp>
        <p:nvSpPr>
          <p:cNvPr id="116" name="Shape 116"/>
          <p:cNvSpPr/>
          <p:nvPr>
            <p:ph type="title"/>
          </p:nvPr>
        </p:nvSpPr>
        <p:spPr>
          <a:xfrm>
            <a:off x="272455" y="621947"/>
            <a:ext cx="7508416" cy="731045"/>
          </a:xfrm>
          <a:prstGeom prst="rect">
            <a:avLst/>
          </a:prstGeom>
        </p:spPr>
        <p:txBody>
          <a:bodyPr/>
          <a:lstStyle>
            <a:lvl1pPr>
              <a:defRPr sz="4000">
                <a:solidFill>
                  <a:schemeClr val="accent2"/>
                </a:solidFill>
              </a:defRPr>
            </a:lvl1pPr>
          </a:lstStyle>
          <a:p>
            <a:pPr/>
            <a:r>
              <a:t>Title Text</a:t>
            </a:r>
          </a:p>
        </p:txBody>
      </p:sp>
      <p:sp>
        <p:nvSpPr>
          <p:cNvPr id="117" name="Shape 117"/>
          <p:cNvSpPr/>
          <p:nvPr>
            <p:ph type="sldNum" sz="quarter" idx="2"/>
          </p:nvPr>
        </p:nvSpPr>
        <p:spPr>
          <a:xfrm>
            <a:off x="4419600" y="4627562"/>
            <a:ext cx="2133600" cy="2794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bullets with graphics">
    <p:spTree>
      <p:nvGrpSpPr>
        <p:cNvPr id="1" name=""/>
        <p:cNvGrpSpPr/>
        <p:nvPr/>
      </p:nvGrpSpPr>
      <p:grpSpPr>
        <a:xfrm>
          <a:off x="0" y="0"/>
          <a:ext cx="0" cy="0"/>
          <a:chOff x="0" y="0"/>
          <a:chExt cx="0" cy="0"/>
        </a:xfrm>
      </p:grpSpPr>
      <p:sp>
        <p:nvSpPr>
          <p:cNvPr id="27" name="Shape 27"/>
          <p:cNvSpPr/>
          <p:nvPr>
            <p:ph type="title"/>
          </p:nvPr>
        </p:nvSpPr>
        <p:spPr>
          <a:prstGeom prst="rect">
            <a:avLst/>
          </a:prstGeom>
        </p:spPr>
        <p:txBody>
          <a:bodyPr/>
          <a:lstStyle/>
          <a:p>
            <a:pPr/>
            <a:r>
              <a:t>Title Text</a:t>
            </a:r>
          </a:p>
        </p:txBody>
      </p:sp>
      <p:sp>
        <p:nvSpPr>
          <p:cNvPr id="28" name="Shape 28"/>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9" name="Shape 2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Only with Graphics">
    <p:spTree>
      <p:nvGrpSpPr>
        <p:cNvPr id="1" name=""/>
        <p:cNvGrpSpPr/>
        <p:nvPr/>
      </p:nvGrpSpPr>
      <p:grpSpPr>
        <a:xfrm>
          <a:off x="0" y="0"/>
          <a:ext cx="0" cy="0"/>
          <a:chOff x="0" y="0"/>
          <a:chExt cx="0" cy="0"/>
        </a:xfrm>
      </p:grpSpPr>
      <p:pic>
        <p:nvPicPr>
          <p:cNvPr id="36" name="image1.pdf"/>
          <p:cNvPicPr>
            <a:picLocks noChangeAspect="1"/>
          </p:cNvPicPr>
          <p:nvPr/>
        </p:nvPicPr>
        <p:blipFill>
          <a:blip r:embed="rId2">
            <a:extLst/>
          </a:blip>
          <a:stretch>
            <a:fillRect/>
          </a:stretch>
        </p:blipFill>
        <p:spPr>
          <a:xfrm>
            <a:off x="8107363" y="22225"/>
            <a:ext cx="1054101" cy="696913"/>
          </a:xfrm>
          <a:prstGeom prst="rect">
            <a:avLst/>
          </a:prstGeom>
          <a:ln w="12700">
            <a:miter lim="400000"/>
          </a:ln>
        </p:spPr>
      </p:pic>
      <p:pic>
        <p:nvPicPr>
          <p:cNvPr id="37" name="image2.pdf" descr="connectminilockup.eps"/>
          <p:cNvPicPr>
            <a:picLocks noChangeAspect="1"/>
          </p:cNvPicPr>
          <p:nvPr/>
        </p:nvPicPr>
        <p:blipFill>
          <a:blip r:embed="rId3">
            <a:extLst/>
          </a:blip>
          <a:srcRect l="0" t="10765" r="0" b="0"/>
          <a:stretch>
            <a:fillRect/>
          </a:stretch>
        </p:blipFill>
        <p:spPr>
          <a:xfrm>
            <a:off x="0" y="4545012"/>
            <a:ext cx="3311525" cy="608013"/>
          </a:xfrm>
          <a:prstGeom prst="rect">
            <a:avLst/>
          </a:prstGeom>
          <a:ln w="12700">
            <a:miter lim="400000"/>
          </a:ln>
        </p:spPr>
      </p:pic>
      <p:pic>
        <p:nvPicPr>
          <p:cNvPr id="38" name="image3.pdf" descr="moment.eps"/>
          <p:cNvPicPr>
            <a:picLocks noChangeAspect="1"/>
          </p:cNvPicPr>
          <p:nvPr/>
        </p:nvPicPr>
        <p:blipFill>
          <a:blip r:embed="rId4">
            <a:extLst/>
          </a:blip>
          <a:srcRect l="43211" t="0" r="0" b="0"/>
          <a:stretch>
            <a:fillRect/>
          </a:stretch>
        </p:blipFill>
        <p:spPr>
          <a:xfrm>
            <a:off x="8785225" y="906462"/>
            <a:ext cx="196851" cy="2270126"/>
          </a:xfrm>
          <a:prstGeom prst="rect">
            <a:avLst/>
          </a:prstGeom>
          <a:ln w="12700">
            <a:miter lim="400000"/>
          </a:ln>
        </p:spPr>
      </p:pic>
      <p:sp>
        <p:nvSpPr>
          <p:cNvPr id="39" name="Shape 39"/>
          <p:cNvSpPr/>
          <p:nvPr>
            <p:ph type="title"/>
          </p:nvPr>
        </p:nvSpPr>
        <p:spPr>
          <a:xfrm>
            <a:off x="212725" y="77788"/>
            <a:ext cx="7432675" cy="577851"/>
          </a:xfrm>
          <a:prstGeom prst="rect">
            <a:avLst/>
          </a:prstGeom>
        </p:spPr>
        <p:txBody>
          <a:bodyPr/>
          <a:lstStyle/>
          <a:p>
            <a:pPr/>
            <a:r>
              <a:t>Title Text</a:t>
            </a:r>
          </a:p>
        </p:txBody>
      </p:sp>
      <p:sp>
        <p:nvSpPr>
          <p:cNvPr id="40" name="Shape 40"/>
          <p:cNvSpPr/>
          <p:nvPr>
            <p:ph type="sldNum" sz="quarter" idx="2"/>
          </p:nvPr>
        </p:nvSpPr>
        <p:spPr>
          <a:xfrm>
            <a:off x="8785723" y="4899624"/>
            <a:ext cx="231278" cy="2147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Divider Chart">
    <p:spTree>
      <p:nvGrpSpPr>
        <p:cNvPr id="1" name=""/>
        <p:cNvGrpSpPr/>
        <p:nvPr/>
      </p:nvGrpSpPr>
      <p:grpSpPr>
        <a:xfrm>
          <a:off x="0" y="0"/>
          <a:ext cx="0" cy="0"/>
          <a:chOff x="0" y="0"/>
          <a:chExt cx="0" cy="0"/>
        </a:xfrm>
      </p:grpSpPr>
      <p:pic>
        <p:nvPicPr>
          <p:cNvPr id="47" name="image4.png" descr="IBM logo.png"/>
          <p:cNvPicPr>
            <a:picLocks noChangeAspect="1"/>
          </p:cNvPicPr>
          <p:nvPr/>
        </p:nvPicPr>
        <p:blipFill>
          <a:blip r:embed="rId2">
            <a:extLst/>
          </a:blip>
          <a:stretch>
            <a:fillRect/>
          </a:stretch>
        </p:blipFill>
        <p:spPr>
          <a:xfrm rot="16200000">
            <a:off x="8464550" y="406400"/>
            <a:ext cx="633413" cy="220664"/>
          </a:xfrm>
          <a:prstGeom prst="rect">
            <a:avLst/>
          </a:prstGeom>
          <a:ln w="12700">
            <a:miter lim="400000"/>
          </a:ln>
        </p:spPr>
      </p:pic>
      <p:pic>
        <p:nvPicPr>
          <p:cNvPr id="48" name="image5.pdf" descr="bigcircles.eps"/>
          <p:cNvPicPr>
            <a:picLocks noChangeAspect="1"/>
          </p:cNvPicPr>
          <p:nvPr/>
        </p:nvPicPr>
        <p:blipFill>
          <a:blip r:embed="rId3">
            <a:extLst/>
          </a:blip>
          <a:stretch>
            <a:fillRect/>
          </a:stretch>
        </p:blipFill>
        <p:spPr>
          <a:xfrm>
            <a:off x="1022350" y="723900"/>
            <a:ext cx="8131175" cy="4429125"/>
          </a:xfrm>
          <a:prstGeom prst="rect">
            <a:avLst/>
          </a:prstGeom>
          <a:ln w="12700">
            <a:miter lim="400000"/>
          </a:ln>
        </p:spPr>
      </p:pic>
      <p:pic>
        <p:nvPicPr>
          <p:cNvPr id="49" name="image6.pdf" descr="connectlockuppres.eps"/>
          <p:cNvPicPr>
            <a:picLocks noChangeAspect="1"/>
          </p:cNvPicPr>
          <p:nvPr/>
        </p:nvPicPr>
        <p:blipFill>
          <a:blip r:embed="rId4">
            <a:extLst/>
          </a:blip>
          <a:stretch>
            <a:fillRect/>
          </a:stretch>
        </p:blipFill>
        <p:spPr>
          <a:xfrm>
            <a:off x="388938" y="2289175"/>
            <a:ext cx="4881563" cy="1076325"/>
          </a:xfrm>
          <a:prstGeom prst="rect">
            <a:avLst/>
          </a:prstGeom>
          <a:ln w="12700">
            <a:miter lim="400000"/>
          </a:ln>
        </p:spPr>
      </p:pic>
      <p:pic>
        <p:nvPicPr>
          <p:cNvPr id="50" name="image7.pdf" descr="hashtagconnect.eps"/>
          <p:cNvPicPr>
            <a:picLocks noChangeAspect="1"/>
          </p:cNvPicPr>
          <p:nvPr/>
        </p:nvPicPr>
        <p:blipFill>
          <a:blip r:embed="rId5">
            <a:extLst/>
          </a:blip>
          <a:stretch>
            <a:fillRect/>
          </a:stretch>
        </p:blipFill>
        <p:spPr>
          <a:xfrm>
            <a:off x="0" y="4113212"/>
            <a:ext cx="2009775" cy="642938"/>
          </a:xfrm>
          <a:prstGeom prst="rect">
            <a:avLst/>
          </a:prstGeom>
          <a:ln w="12700">
            <a:miter lim="400000"/>
          </a:ln>
        </p:spPr>
      </p:pic>
      <p:sp>
        <p:nvSpPr>
          <p:cNvPr id="51" name="Shape 51"/>
          <p:cNvSpPr/>
          <p:nvPr>
            <p:ph type="title"/>
          </p:nvPr>
        </p:nvSpPr>
        <p:spPr>
          <a:xfrm>
            <a:off x="287869" y="848916"/>
            <a:ext cx="5718176" cy="577454"/>
          </a:xfrm>
          <a:prstGeom prst="rect">
            <a:avLst/>
          </a:prstGeom>
        </p:spPr>
        <p:txBody>
          <a:bodyPr/>
          <a:lstStyle>
            <a:lvl1pPr>
              <a:defRPr sz="3400">
                <a:solidFill>
                  <a:schemeClr val="accent2"/>
                </a:solidFill>
              </a:defRPr>
            </a:lvl1pPr>
          </a:lstStyle>
          <a:p>
            <a:pPr/>
            <a:r>
              <a:t>Title Text</a:t>
            </a:r>
          </a:p>
        </p:txBody>
      </p:sp>
      <p:sp>
        <p:nvSpPr>
          <p:cNvPr id="52" name="Shape 52"/>
          <p:cNvSpPr/>
          <p:nvPr>
            <p:ph type="sldNum" sz="quarter" idx="2"/>
          </p:nvPr>
        </p:nvSpPr>
        <p:spPr>
          <a:xfrm>
            <a:off x="4419600" y="4627562"/>
            <a:ext cx="2133600" cy="2794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59" name="image1.pdf"/>
          <p:cNvPicPr>
            <a:picLocks noChangeAspect="1"/>
          </p:cNvPicPr>
          <p:nvPr/>
        </p:nvPicPr>
        <p:blipFill>
          <a:blip r:embed="rId2">
            <a:extLst/>
          </a:blip>
          <a:stretch>
            <a:fillRect/>
          </a:stretch>
        </p:blipFill>
        <p:spPr>
          <a:xfrm>
            <a:off x="8107363" y="22225"/>
            <a:ext cx="1054101" cy="696913"/>
          </a:xfrm>
          <a:prstGeom prst="rect">
            <a:avLst/>
          </a:prstGeom>
          <a:ln w="12700">
            <a:miter lim="400000"/>
          </a:ln>
        </p:spPr>
      </p:pic>
      <p:pic>
        <p:nvPicPr>
          <p:cNvPr id="60" name="image2.pdf" descr="connectminilockup.eps"/>
          <p:cNvPicPr>
            <a:picLocks noChangeAspect="1"/>
          </p:cNvPicPr>
          <p:nvPr/>
        </p:nvPicPr>
        <p:blipFill>
          <a:blip r:embed="rId3">
            <a:extLst/>
          </a:blip>
          <a:srcRect l="0" t="10765" r="0" b="0"/>
          <a:stretch>
            <a:fillRect/>
          </a:stretch>
        </p:blipFill>
        <p:spPr>
          <a:xfrm>
            <a:off x="0" y="4545012"/>
            <a:ext cx="3311525" cy="608013"/>
          </a:xfrm>
          <a:prstGeom prst="rect">
            <a:avLst/>
          </a:prstGeom>
          <a:ln w="12700">
            <a:miter lim="400000"/>
          </a:ln>
        </p:spPr>
      </p:pic>
      <p:pic>
        <p:nvPicPr>
          <p:cNvPr id="61" name="image3.pdf" descr="moment.eps"/>
          <p:cNvPicPr>
            <a:picLocks noChangeAspect="1"/>
          </p:cNvPicPr>
          <p:nvPr/>
        </p:nvPicPr>
        <p:blipFill>
          <a:blip r:embed="rId4">
            <a:extLst/>
          </a:blip>
          <a:srcRect l="43211" t="0" r="0" b="0"/>
          <a:stretch>
            <a:fillRect/>
          </a:stretch>
        </p:blipFill>
        <p:spPr>
          <a:xfrm>
            <a:off x="8785225" y="906462"/>
            <a:ext cx="196851" cy="2270126"/>
          </a:xfrm>
          <a:prstGeom prst="rect">
            <a:avLst/>
          </a:prstGeom>
          <a:ln w="12700">
            <a:miter lim="400000"/>
          </a:ln>
        </p:spPr>
      </p:pic>
      <p:sp>
        <p:nvSpPr>
          <p:cNvPr id="62" name="Shape 62"/>
          <p:cNvSpPr/>
          <p:nvPr>
            <p:ph type="sldNum" sz="quarter" idx="2"/>
          </p:nvPr>
        </p:nvSpPr>
        <p:spPr>
          <a:xfrm>
            <a:off x="8785723" y="4899624"/>
            <a:ext cx="231278" cy="2147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Custom Layout">
    <p:spTree>
      <p:nvGrpSpPr>
        <p:cNvPr id="1" name=""/>
        <p:cNvGrpSpPr/>
        <p:nvPr/>
      </p:nvGrpSpPr>
      <p:grpSpPr>
        <a:xfrm>
          <a:off x="0" y="0"/>
          <a:ext cx="0" cy="0"/>
          <a:chOff x="0" y="0"/>
          <a:chExt cx="0" cy="0"/>
        </a:xfrm>
      </p:grpSpPr>
      <p:pic>
        <p:nvPicPr>
          <p:cNvPr id="69" name="image1.pdf"/>
          <p:cNvPicPr>
            <a:picLocks noChangeAspect="1"/>
          </p:cNvPicPr>
          <p:nvPr/>
        </p:nvPicPr>
        <p:blipFill>
          <a:blip r:embed="rId2">
            <a:extLst/>
          </a:blip>
          <a:stretch>
            <a:fillRect/>
          </a:stretch>
        </p:blipFill>
        <p:spPr>
          <a:xfrm>
            <a:off x="8107363" y="22225"/>
            <a:ext cx="1054101" cy="696913"/>
          </a:xfrm>
          <a:prstGeom prst="rect">
            <a:avLst/>
          </a:prstGeom>
          <a:ln w="12700">
            <a:miter lim="400000"/>
          </a:ln>
        </p:spPr>
      </p:pic>
      <p:pic>
        <p:nvPicPr>
          <p:cNvPr id="70" name="image2.pdf" descr="connectminilockup.eps"/>
          <p:cNvPicPr>
            <a:picLocks noChangeAspect="1"/>
          </p:cNvPicPr>
          <p:nvPr/>
        </p:nvPicPr>
        <p:blipFill>
          <a:blip r:embed="rId3">
            <a:extLst/>
          </a:blip>
          <a:srcRect l="0" t="10765" r="0" b="0"/>
          <a:stretch>
            <a:fillRect/>
          </a:stretch>
        </p:blipFill>
        <p:spPr>
          <a:xfrm>
            <a:off x="0" y="4545012"/>
            <a:ext cx="3311525" cy="608013"/>
          </a:xfrm>
          <a:prstGeom prst="rect">
            <a:avLst/>
          </a:prstGeom>
          <a:ln w="12700">
            <a:miter lim="400000"/>
          </a:ln>
        </p:spPr>
      </p:pic>
      <p:pic>
        <p:nvPicPr>
          <p:cNvPr id="71" name="image3.pdf" descr="moment.eps"/>
          <p:cNvPicPr>
            <a:picLocks noChangeAspect="1"/>
          </p:cNvPicPr>
          <p:nvPr/>
        </p:nvPicPr>
        <p:blipFill>
          <a:blip r:embed="rId4">
            <a:extLst/>
          </a:blip>
          <a:srcRect l="43211" t="0" r="0" b="0"/>
          <a:stretch>
            <a:fillRect/>
          </a:stretch>
        </p:blipFill>
        <p:spPr>
          <a:xfrm>
            <a:off x="8785225" y="906462"/>
            <a:ext cx="196851" cy="2270126"/>
          </a:xfrm>
          <a:prstGeom prst="rect">
            <a:avLst/>
          </a:prstGeom>
          <a:ln w="12700">
            <a:miter lim="400000"/>
          </a:ln>
        </p:spPr>
      </p:pic>
      <p:sp>
        <p:nvSpPr>
          <p:cNvPr id="72" name="Shape 72"/>
          <p:cNvSpPr/>
          <p:nvPr>
            <p:ph type="title"/>
          </p:nvPr>
        </p:nvSpPr>
        <p:spPr>
          <a:xfrm>
            <a:off x="212725" y="77788"/>
            <a:ext cx="7432675" cy="577851"/>
          </a:xfrm>
          <a:prstGeom prst="rect">
            <a:avLst/>
          </a:prstGeom>
        </p:spPr>
        <p:txBody>
          <a:bodyPr/>
          <a:lstStyle/>
          <a:p>
            <a:pPr/>
            <a:r>
              <a:t>Title Text</a:t>
            </a:r>
          </a:p>
        </p:txBody>
      </p:sp>
      <p:sp>
        <p:nvSpPr>
          <p:cNvPr id="73" name="Shape 73"/>
          <p:cNvSpPr/>
          <p:nvPr>
            <p:ph type="sldNum" sz="quarter" idx="2"/>
          </p:nvPr>
        </p:nvSpPr>
        <p:spPr>
          <a:xfrm>
            <a:off x="8785723" y="4899624"/>
            <a:ext cx="231278" cy="2147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Only - no graphics">
    <p:spTree>
      <p:nvGrpSpPr>
        <p:cNvPr id="1" name=""/>
        <p:cNvGrpSpPr/>
        <p:nvPr/>
      </p:nvGrpSpPr>
      <p:grpSpPr>
        <a:xfrm>
          <a:off x="0" y="0"/>
          <a:ext cx="0" cy="0"/>
          <a:chOff x="0" y="0"/>
          <a:chExt cx="0" cy="0"/>
        </a:xfrm>
      </p:grpSpPr>
      <p:pic>
        <p:nvPicPr>
          <p:cNvPr id="80" name="image1.pdf"/>
          <p:cNvPicPr>
            <a:picLocks noChangeAspect="1"/>
          </p:cNvPicPr>
          <p:nvPr/>
        </p:nvPicPr>
        <p:blipFill>
          <a:blip r:embed="rId2">
            <a:extLst/>
          </a:blip>
          <a:stretch>
            <a:fillRect/>
          </a:stretch>
        </p:blipFill>
        <p:spPr>
          <a:xfrm>
            <a:off x="8107363" y="22225"/>
            <a:ext cx="1054101" cy="696913"/>
          </a:xfrm>
          <a:prstGeom prst="rect">
            <a:avLst/>
          </a:prstGeom>
          <a:ln w="12700">
            <a:miter lim="400000"/>
          </a:ln>
        </p:spPr>
      </p:pic>
      <p:pic>
        <p:nvPicPr>
          <p:cNvPr id="81" name="image2.pdf" descr="connectminilockup.eps"/>
          <p:cNvPicPr>
            <a:picLocks noChangeAspect="1"/>
          </p:cNvPicPr>
          <p:nvPr/>
        </p:nvPicPr>
        <p:blipFill>
          <a:blip r:embed="rId3">
            <a:extLst/>
          </a:blip>
          <a:srcRect l="0" t="10765" r="0" b="0"/>
          <a:stretch>
            <a:fillRect/>
          </a:stretch>
        </p:blipFill>
        <p:spPr>
          <a:xfrm>
            <a:off x="0" y="4545012"/>
            <a:ext cx="3311525" cy="608013"/>
          </a:xfrm>
          <a:prstGeom prst="rect">
            <a:avLst/>
          </a:prstGeom>
          <a:ln w="12700">
            <a:miter lim="400000"/>
          </a:ln>
        </p:spPr>
      </p:pic>
      <p:pic>
        <p:nvPicPr>
          <p:cNvPr id="82" name="image3.pdf" descr="moment.eps"/>
          <p:cNvPicPr>
            <a:picLocks noChangeAspect="1"/>
          </p:cNvPicPr>
          <p:nvPr/>
        </p:nvPicPr>
        <p:blipFill>
          <a:blip r:embed="rId4">
            <a:extLst/>
          </a:blip>
          <a:srcRect l="43211" t="0" r="0" b="0"/>
          <a:stretch>
            <a:fillRect/>
          </a:stretch>
        </p:blipFill>
        <p:spPr>
          <a:xfrm>
            <a:off x="8785225" y="906462"/>
            <a:ext cx="196851" cy="2270126"/>
          </a:xfrm>
          <a:prstGeom prst="rect">
            <a:avLst/>
          </a:prstGeom>
          <a:ln w="12700">
            <a:miter lim="400000"/>
          </a:ln>
        </p:spPr>
      </p:pic>
      <p:sp>
        <p:nvSpPr>
          <p:cNvPr id="83" name="Shape 83"/>
          <p:cNvSpPr/>
          <p:nvPr>
            <p:ph type="title"/>
          </p:nvPr>
        </p:nvSpPr>
        <p:spPr>
          <a:xfrm>
            <a:off x="212725" y="77788"/>
            <a:ext cx="7432675" cy="577851"/>
          </a:xfrm>
          <a:prstGeom prst="rect">
            <a:avLst/>
          </a:prstGeom>
        </p:spPr>
        <p:txBody>
          <a:bodyPr/>
          <a:lstStyle/>
          <a:p>
            <a:pPr/>
            <a:r>
              <a:t>Title Text</a:t>
            </a:r>
          </a:p>
        </p:txBody>
      </p:sp>
      <p:sp>
        <p:nvSpPr>
          <p:cNvPr id="84" name="Shape 84"/>
          <p:cNvSpPr/>
          <p:nvPr>
            <p:ph type="sldNum" sz="quarter" idx="2"/>
          </p:nvPr>
        </p:nvSpPr>
        <p:spPr>
          <a:xfrm>
            <a:off x="8771436" y="4867874"/>
            <a:ext cx="231278" cy="2147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lank Layout">
    <p:spTree>
      <p:nvGrpSpPr>
        <p:cNvPr id="1" name=""/>
        <p:cNvGrpSpPr/>
        <p:nvPr/>
      </p:nvGrpSpPr>
      <p:grpSpPr>
        <a:xfrm>
          <a:off x="0" y="0"/>
          <a:ext cx="0" cy="0"/>
          <a:chOff x="0" y="0"/>
          <a:chExt cx="0" cy="0"/>
        </a:xfrm>
      </p:grpSpPr>
      <p:pic>
        <p:nvPicPr>
          <p:cNvPr id="91" name="image1.pdf"/>
          <p:cNvPicPr>
            <a:picLocks noChangeAspect="1"/>
          </p:cNvPicPr>
          <p:nvPr/>
        </p:nvPicPr>
        <p:blipFill>
          <a:blip r:embed="rId2">
            <a:extLst/>
          </a:blip>
          <a:stretch>
            <a:fillRect/>
          </a:stretch>
        </p:blipFill>
        <p:spPr>
          <a:xfrm>
            <a:off x="8107363" y="22225"/>
            <a:ext cx="1054101" cy="696913"/>
          </a:xfrm>
          <a:prstGeom prst="rect">
            <a:avLst/>
          </a:prstGeom>
          <a:ln w="12700">
            <a:miter lim="400000"/>
          </a:ln>
        </p:spPr>
      </p:pic>
      <p:pic>
        <p:nvPicPr>
          <p:cNvPr id="92" name="image2.pdf" descr="connectminilockup.eps"/>
          <p:cNvPicPr>
            <a:picLocks noChangeAspect="1"/>
          </p:cNvPicPr>
          <p:nvPr/>
        </p:nvPicPr>
        <p:blipFill>
          <a:blip r:embed="rId3">
            <a:extLst/>
          </a:blip>
          <a:srcRect l="0" t="10765" r="0" b="0"/>
          <a:stretch>
            <a:fillRect/>
          </a:stretch>
        </p:blipFill>
        <p:spPr>
          <a:xfrm>
            <a:off x="0" y="4545012"/>
            <a:ext cx="3311525" cy="608013"/>
          </a:xfrm>
          <a:prstGeom prst="rect">
            <a:avLst/>
          </a:prstGeom>
          <a:ln w="12700">
            <a:miter lim="400000"/>
          </a:ln>
        </p:spPr>
      </p:pic>
      <p:pic>
        <p:nvPicPr>
          <p:cNvPr id="93" name="image3.pdf" descr="moment.eps"/>
          <p:cNvPicPr>
            <a:picLocks noChangeAspect="1"/>
          </p:cNvPicPr>
          <p:nvPr/>
        </p:nvPicPr>
        <p:blipFill>
          <a:blip r:embed="rId4">
            <a:extLst/>
          </a:blip>
          <a:srcRect l="43211" t="0" r="0" b="0"/>
          <a:stretch>
            <a:fillRect/>
          </a:stretch>
        </p:blipFill>
        <p:spPr>
          <a:xfrm>
            <a:off x="8785225" y="906462"/>
            <a:ext cx="196851" cy="2270126"/>
          </a:xfrm>
          <a:prstGeom prst="rect">
            <a:avLst/>
          </a:prstGeom>
          <a:ln w="12700">
            <a:miter lim="400000"/>
          </a:ln>
        </p:spPr>
      </p:pic>
      <p:sp>
        <p:nvSpPr>
          <p:cNvPr id="94" name="Shape 94"/>
          <p:cNvSpPr/>
          <p:nvPr>
            <p:ph type="sldNum" sz="quarter" idx="2"/>
          </p:nvPr>
        </p:nvSpPr>
        <p:spPr>
          <a:xfrm>
            <a:off x="8771436" y="4867874"/>
            <a:ext cx="231278" cy="21470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pic>
        <p:nvPicPr>
          <p:cNvPr id="101" name="image1.pdf"/>
          <p:cNvPicPr>
            <a:picLocks noChangeAspect="1"/>
          </p:cNvPicPr>
          <p:nvPr/>
        </p:nvPicPr>
        <p:blipFill>
          <a:blip r:embed="rId2">
            <a:extLst/>
          </a:blip>
          <a:stretch>
            <a:fillRect/>
          </a:stretch>
        </p:blipFill>
        <p:spPr>
          <a:xfrm>
            <a:off x="8107363" y="22225"/>
            <a:ext cx="1054101" cy="696913"/>
          </a:xfrm>
          <a:prstGeom prst="rect">
            <a:avLst/>
          </a:prstGeom>
          <a:ln w="12700">
            <a:miter lim="400000"/>
          </a:ln>
        </p:spPr>
      </p:pic>
      <p:pic>
        <p:nvPicPr>
          <p:cNvPr id="102" name="image2.pdf" descr="connectminilockup.eps"/>
          <p:cNvPicPr>
            <a:picLocks noChangeAspect="1"/>
          </p:cNvPicPr>
          <p:nvPr/>
        </p:nvPicPr>
        <p:blipFill>
          <a:blip r:embed="rId3">
            <a:extLst/>
          </a:blip>
          <a:srcRect l="0" t="10765" r="0" b="0"/>
          <a:stretch>
            <a:fillRect/>
          </a:stretch>
        </p:blipFill>
        <p:spPr>
          <a:xfrm>
            <a:off x="0" y="4545012"/>
            <a:ext cx="3311525" cy="608013"/>
          </a:xfrm>
          <a:prstGeom prst="rect">
            <a:avLst/>
          </a:prstGeom>
          <a:ln w="12700">
            <a:miter lim="400000"/>
          </a:ln>
        </p:spPr>
      </p:pic>
      <p:pic>
        <p:nvPicPr>
          <p:cNvPr id="103" name="image3.pdf" descr="moment.eps"/>
          <p:cNvPicPr>
            <a:picLocks noChangeAspect="1"/>
          </p:cNvPicPr>
          <p:nvPr/>
        </p:nvPicPr>
        <p:blipFill>
          <a:blip r:embed="rId4">
            <a:extLst/>
          </a:blip>
          <a:srcRect l="43211" t="0" r="0" b="0"/>
          <a:stretch>
            <a:fillRect/>
          </a:stretch>
        </p:blipFill>
        <p:spPr>
          <a:xfrm>
            <a:off x="8785225" y="906462"/>
            <a:ext cx="196851" cy="2270126"/>
          </a:xfrm>
          <a:prstGeom prst="rect">
            <a:avLst/>
          </a:prstGeom>
          <a:ln w="12700">
            <a:miter lim="400000"/>
          </a:ln>
        </p:spPr>
      </p:pic>
      <p:sp>
        <p:nvSpPr>
          <p:cNvPr id="104" name="Shape 104"/>
          <p:cNvSpPr/>
          <p:nvPr>
            <p:ph type="title"/>
          </p:nvPr>
        </p:nvSpPr>
        <p:spPr>
          <a:xfrm>
            <a:off x="212725" y="77788"/>
            <a:ext cx="7432675" cy="577851"/>
          </a:xfrm>
          <a:prstGeom prst="rect">
            <a:avLst/>
          </a:prstGeom>
        </p:spPr>
        <p:txBody>
          <a:bodyPr/>
          <a:lstStyle/>
          <a:p>
            <a:pPr/>
            <a:r>
              <a:t>Title Text</a:t>
            </a:r>
          </a:p>
        </p:txBody>
      </p:sp>
      <p:sp>
        <p:nvSpPr>
          <p:cNvPr id="105" name="Shape 105"/>
          <p:cNvSpPr/>
          <p:nvPr>
            <p:ph type="sldNum" sz="quarter" idx="2"/>
          </p:nvPr>
        </p:nvSpPr>
        <p:spPr>
          <a:xfrm>
            <a:off x="4419600" y="4627562"/>
            <a:ext cx="2133600" cy="2794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pdf"/>
          <p:cNvPicPr>
            <a:picLocks noChangeAspect="1"/>
          </p:cNvPicPr>
          <p:nvPr/>
        </p:nvPicPr>
        <p:blipFill>
          <a:blip r:embed="rId2">
            <a:extLst/>
          </a:blip>
          <a:stretch>
            <a:fillRect/>
          </a:stretch>
        </p:blipFill>
        <p:spPr>
          <a:xfrm>
            <a:off x="8107363" y="22225"/>
            <a:ext cx="1054101" cy="696913"/>
          </a:xfrm>
          <a:prstGeom prst="rect">
            <a:avLst/>
          </a:prstGeom>
          <a:ln w="12700">
            <a:miter lim="400000"/>
          </a:ln>
        </p:spPr>
      </p:pic>
      <p:pic>
        <p:nvPicPr>
          <p:cNvPr id="3" name="image2.pdf" descr="connectminilockup.eps"/>
          <p:cNvPicPr>
            <a:picLocks noChangeAspect="1"/>
          </p:cNvPicPr>
          <p:nvPr/>
        </p:nvPicPr>
        <p:blipFill>
          <a:blip r:embed="rId3">
            <a:extLst/>
          </a:blip>
          <a:srcRect l="0" t="10765" r="0" b="0"/>
          <a:stretch>
            <a:fillRect/>
          </a:stretch>
        </p:blipFill>
        <p:spPr>
          <a:xfrm>
            <a:off x="0" y="4545012"/>
            <a:ext cx="3311525" cy="608013"/>
          </a:xfrm>
          <a:prstGeom prst="rect">
            <a:avLst/>
          </a:prstGeom>
          <a:ln w="12700">
            <a:miter lim="400000"/>
          </a:ln>
        </p:spPr>
      </p:pic>
      <p:pic>
        <p:nvPicPr>
          <p:cNvPr id="4" name="image3.pdf" descr="moment.eps"/>
          <p:cNvPicPr>
            <a:picLocks noChangeAspect="1"/>
          </p:cNvPicPr>
          <p:nvPr/>
        </p:nvPicPr>
        <p:blipFill>
          <a:blip r:embed="rId4">
            <a:extLst/>
          </a:blip>
          <a:srcRect l="43211" t="0" r="0" b="0"/>
          <a:stretch>
            <a:fillRect/>
          </a:stretch>
        </p:blipFill>
        <p:spPr>
          <a:xfrm>
            <a:off x="8785225" y="906462"/>
            <a:ext cx="196851" cy="2270126"/>
          </a:xfrm>
          <a:prstGeom prst="rect">
            <a:avLst/>
          </a:prstGeom>
          <a:ln w="12700">
            <a:miter lim="400000"/>
          </a:ln>
        </p:spPr>
      </p:pic>
      <p:sp>
        <p:nvSpPr>
          <p:cNvPr id="5" name="Shape 5"/>
          <p:cNvSpPr/>
          <p:nvPr>
            <p:ph type="title"/>
          </p:nvPr>
        </p:nvSpPr>
        <p:spPr>
          <a:xfrm>
            <a:off x="212725" y="77391"/>
            <a:ext cx="7779809" cy="577454"/>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r>
              <a:t>Title Text</a:t>
            </a:r>
          </a:p>
        </p:txBody>
      </p:sp>
      <p:sp>
        <p:nvSpPr>
          <p:cNvPr id="6" name="Shape 6"/>
          <p:cNvSpPr/>
          <p:nvPr>
            <p:ph type="body" idx="1"/>
          </p:nvPr>
        </p:nvSpPr>
        <p:spPr>
          <a:xfrm>
            <a:off x="228602" y="735806"/>
            <a:ext cx="8286751" cy="365356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hape 7"/>
          <p:cNvSpPr/>
          <p:nvPr>
            <p:ph type="sldNum" sz="quarter" idx="2"/>
          </p:nvPr>
        </p:nvSpPr>
        <p:spPr>
          <a:xfrm>
            <a:off x="8742861" y="4896449"/>
            <a:ext cx="231278" cy="214702"/>
          </a:xfrm>
          <a:prstGeom prst="rect">
            <a:avLst/>
          </a:prstGeom>
          <a:ln w="12700">
            <a:miter lim="400000"/>
          </a:ln>
        </p:spPr>
        <p:txBody>
          <a:bodyPr wrap="none" lIns="45719" rIns="45719" anchor="ctr">
            <a:spAutoFit/>
          </a:bodyPr>
          <a:lstStyle>
            <a:lvl1pPr algn="r">
              <a:defRPr sz="900">
                <a:solidFill>
                  <a:srgbClr val="A6A6A6"/>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Lst>
  <p:transition xmlns:p14="http://schemas.microsoft.com/office/powerpoint/2010/main" spd="med" advClick="1"/>
  <p:txStyles>
    <p:titleStyle>
      <a:lvl1pPr marL="0" marR="0" indent="0" algn="l" defTabSz="457200" rtl="0" latinLnBrk="0">
        <a:lnSpc>
          <a:spcPct val="85000"/>
        </a:lnSpc>
        <a:spcBef>
          <a:spcPts val="0"/>
        </a:spcBef>
        <a:spcAft>
          <a:spcPts val="0"/>
        </a:spcAft>
        <a:buClrTx/>
        <a:buSzTx/>
        <a:buFontTx/>
        <a:buNone/>
        <a:tabLst/>
        <a:defRPr b="0" baseline="0" cap="none" i="0" spc="0" strike="noStrike" sz="2800" u="none">
          <a:ln>
            <a:noFill/>
          </a:ln>
          <a:solidFill>
            <a:schemeClr val="accent1"/>
          </a:solidFill>
          <a:uFillTx/>
          <a:latin typeface="+mj-lt"/>
          <a:ea typeface="+mj-ea"/>
          <a:cs typeface="+mj-cs"/>
          <a:sym typeface="Arial"/>
        </a:defRPr>
      </a:lvl1pPr>
      <a:lvl2pPr marL="0" marR="0" indent="0" algn="l" defTabSz="457200" rtl="0" latinLnBrk="0">
        <a:lnSpc>
          <a:spcPct val="85000"/>
        </a:lnSpc>
        <a:spcBef>
          <a:spcPts val="0"/>
        </a:spcBef>
        <a:spcAft>
          <a:spcPts val="0"/>
        </a:spcAft>
        <a:buClrTx/>
        <a:buSzTx/>
        <a:buFontTx/>
        <a:buNone/>
        <a:tabLst/>
        <a:defRPr b="0" baseline="0" cap="none" i="0" spc="0" strike="noStrike" sz="2800" u="none">
          <a:ln>
            <a:noFill/>
          </a:ln>
          <a:solidFill>
            <a:schemeClr val="accent1"/>
          </a:solidFill>
          <a:uFillTx/>
          <a:latin typeface="+mj-lt"/>
          <a:ea typeface="+mj-ea"/>
          <a:cs typeface="+mj-cs"/>
          <a:sym typeface="Arial"/>
        </a:defRPr>
      </a:lvl2pPr>
      <a:lvl3pPr marL="0" marR="0" indent="0" algn="l" defTabSz="457200" rtl="0" latinLnBrk="0">
        <a:lnSpc>
          <a:spcPct val="85000"/>
        </a:lnSpc>
        <a:spcBef>
          <a:spcPts val="0"/>
        </a:spcBef>
        <a:spcAft>
          <a:spcPts val="0"/>
        </a:spcAft>
        <a:buClrTx/>
        <a:buSzTx/>
        <a:buFontTx/>
        <a:buNone/>
        <a:tabLst/>
        <a:defRPr b="0" baseline="0" cap="none" i="0" spc="0" strike="noStrike" sz="2800" u="none">
          <a:ln>
            <a:noFill/>
          </a:ln>
          <a:solidFill>
            <a:schemeClr val="accent1"/>
          </a:solidFill>
          <a:uFillTx/>
          <a:latin typeface="+mj-lt"/>
          <a:ea typeface="+mj-ea"/>
          <a:cs typeface="+mj-cs"/>
          <a:sym typeface="Arial"/>
        </a:defRPr>
      </a:lvl3pPr>
      <a:lvl4pPr marL="0" marR="0" indent="0" algn="l" defTabSz="457200" rtl="0" latinLnBrk="0">
        <a:lnSpc>
          <a:spcPct val="85000"/>
        </a:lnSpc>
        <a:spcBef>
          <a:spcPts val="0"/>
        </a:spcBef>
        <a:spcAft>
          <a:spcPts val="0"/>
        </a:spcAft>
        <a:buClrTx/>
        <a:buSzTx/>
        <a:buFontTx/>
        <a:buNone/>
        <a:tabLst/>
        <a:defRPr b="0" baseline="0" cap="none" i="0" spc="0" strike="noStrike" sz="2800" u="none">
          <a:ln>
            <a:noFill/>
          </a:ln>
          <a:solidFill>
            <a:schemeClr val="accent1"/>
          </a:solidFill>
          <a:uFillTx/>
          <a:latin typeface="+mj-lt"/>
          <a:ea typeface="+mj-ea"/>
          <a:cs typeface="+mj-cs"/>
          <a:sym typeface="Arial"/>
        </a:defRPr>
      </a:lvl4pPr>
      <a:lvl5pPr marL="0" marR="0" indent="0" algn="l" defTabSz="457200" rtl="0" latinLnBrk="0">
        <a:lnSpc>
          <a:spcPct val="85000"/>
        </a:lnSpc>
        <a:spcBef>
          <a:spcPts val="0"/>
        </a:spcBef>
        <a:spcAft>
          <a:spcPts val="0"/>
        </a:spcAft>
        <a:buClrTx/>
        <a:buSzTx/>
        <a:buFontTx/>
        <a:buNone/>
        <a:tabLst/>
        <a:defRPr b="0" baseline="0" cap="none" i="0" spc="0" strike="noStrike" sz="2800" u="none">
          <a:ln>
            <a:noFill/>
          </a:ln>
          <a:solidFill>
            <a:schemeClr val="accent1"/>
          </a:solidFill>
          <a:uFillTx/>
          <a:latin typeface="+mj-lt"/>
          <a:ea typeface="+mj-ea"/>
          <a:cs typeface="+mj-cs"/>
          <a:sym typeface="Arial"/>
        </a:defRPr>
      </a:lvl5pPr>
      <a:lvl6pPr marL="0" marR="0" indent="457200" algn="l" defTabSz="457200" rtl="0" latinLnBrk="0">
        <a:lnSpc>
          <a:spcPct val="85000"/>
        </a:lnSpc>
        <a:spcBef>
          <a:spcPts val="0"/>
        </a:spcBef>
        <a:spcAft>
          <a:spcPts val="0"/>
        </a:spcAft>
        <a:buClrTx/>
        <a:buSzTx/>
        <a:buFontTx/>
        <a:buNone/>
        <a:tabLst/>
        <a:defRPr b="0" baseline="0" cap="none" i="0" spc="0" strike="noStrike" sz="2800" u="none">
          <a:ln>
            <a:noFill/>
          </a:ln>
          <a:solidFill>
            <a:schemeClr val="accent1"/>
          </a:solidFill>
          <a:uFillTx/>
          <a:latin typeface="+mj-lt"/>
          <a:ea typeface="+mj-ea"/>
          <a:cs typeface="+mj-cs"/>
          <a:sym typeface="Arial"/>
        </a:defRPr>
      </a:lvl6pPr>
      <a:lvl7pPr marL="0" marR="0" indent="914400" algn="l" defTabSz="457200" rtl="0" latinLnBrk="0">
        <a:lnSpc>
          <a:spcPct val="85000"/>
        </a:lnSpc>
        <a:spcBef>
          <a:spcPts val="0"/>
        </a:spcBef>
        <a:spcAft>
          <a:spcPts val="0"/>
        </a:spcAft>
        <a:buClrTx/>
        <a:buSzTx/>
        <a:buFontTx/>
        <a:buNone/>
        <a:tabLst/>
        <a:defRPr b="0" baseline="0" cap="none" i="0" spc="0" strike="noStrike" sz="2800" u="none">
          <a:ln>
            <a:noFill/>
          </a:ln>
          <a:solidFill>
            <a:schemeClr val="accent1"/>
          </a:solidFill>
          <a:uFillTx/>
          <a:latin typeface="+mj-lt"/>
          <a:ea typeface="+mj-ea"/>
          <a:cs typeface="+mj-cs"/>
          <a:sym typeface="Arial"/>
        </a:defRPr>
      </a:lvl7pPr>
      <a:lvl8pPr marL="0" marR="0" indent="1371600" algn="l" defTabSz="457200" rtl="0" latinLnBrk="0">
        <a:lnSpc>
          <a:spcPct val="85000"/>
        </a:lnSpc>
        <a:spcBef>
          <a:spcPts val="0"/>
        </a:spcBef>
        <a:spcAft>
          <a:spcPts val="0"/>
        </a:spcAft>
        <a:buClrTx/>
        <a:buSzTx/>
        <a:buFontTx/>
        <a:buNone/>
        <a:tabLst/>
        <a:defRPr b="0" baseline="0" cap="none" i="0" spc="0" strike="noStrike" sz="2800" u="none">
          <a:ln>
            <a:noFill/>
          </a:ln>
          <a:solidFill>
            <a:schemeClr val="accent1"/>
          </a:solidFill>
          <a:uFillTx/>
          <a:latin typeface="+mj-lt"/>
          <a:ea typeface="+mj-ea"/>
          <a:cs typeface="+mj-cs"/>
          <a:sym typeface="Arial"/>
        </a:defRPr>
      </a:lvl8pPr>
      <a:lvl9pPr marL="0" marR="0" indent="1828800" algn="l" defTabSz="457200" rtl="0" latinLnBrk="0">
        <a:lnSpc>
          <a:spcPct val="85000"/>
        </a:lnSpc>
        <a:spcBef>
          <a:spcPts val="0"/>
        </a:spcBef>
        <a:spcAft>
          <a:spcPts val="0"/>
        </a:spcAft>
        <a:buClrTx/>
        <a:buSzTx/>
        <a:buFontTx/>
        <a:buNone/>
        <a:tabLst/>
        <a:defRPr b="0" baseline="0" cap="none" i="0" spc="0" strike="noStrike" sz="2800" u="none">
          <a:ln>
            <a:noFill/>
          </a:ln>
          <a:solidFill>
            <a:schemeClr val="accent1"/>
          </a:solidFill>
          <a:uFillTx/>
          <a:latin typeface="+mj-lt"/>
          <a:ea typeface="+mj-ea"/>
          <a:cs typeface="+mj-cs"/>
          <a:sym typeface="Arial"/>
        </a:defRPr>
      </a:lvl9pPr>
    </p:titleStyle>
    <p:bodyStyle>
      <a:lvl1pPr marL="228600" marR="0" indent="-228600" algn="l" defTabSz="457200" rtl="0" latinLnBrk="0">
        <a:lnSpc>
          <a:spcPct val="85000"/>
        </a:lnSpc>
        <a:spcBef>
          <a:spcPts val="1200"/>
        </a:spcBef>
        <a:spcAft>
          <a:spcPts val="0"/>
        </a:spcAft>
        <a:buClr>
          <a:srgbClr val="094F8B"/>
        </a:buClr>
        <a:buSzPct val="104999"/>
        <a:buFont typeface="Arial"/>
        <a:buChar char="•"/>
        <a:tabLst/>
        <a:defRPr b="0" baseline="0" cap="none" i="0" spc="0" strike="noStrike" sz="2200" u="none">
          <a:ln>
            <a:noFill/>
          </a:ln>
          <a:solidFill>
            <a:srgbClr val="000000"/>
          </a:solidFill>
          <a:uFillTx/>
          <a:latin typeface="+mj-lt"/>
          <a:ea typeface="+mj-ea"/>
          <a:cs typeface="+mj-cs"/>
          <a:sym typeface="Arial"/>
        </a:defRPr>
      </a:lvl1pPr>
      <a:lvl2pPr marL="771525" marR="0" indent="-314325" algn="l" defTabSz="457200" rtl="0" latinLnBrk="0">
        <a:lnSpc>
          <a:spcPct val="85000"/>
        </a:lnSpc>
        <a:spcBef>
          <a:spcPts val="1200"/>
        </a:spcBef>
        <a:spcAft>
          <a:spcPts val="0"/>
        </a:spcAft>
        <a:buClr>
          <a:srgbClr val="094F8B"/>
        </a:buClr>
        <a:buSzPct val="100000"/>
        <a:buFont typeface="Arial"/>
        <a:buChar char="▪"/>
        <a:tabLst/>
        <a:defRPr b="0" baseline="0" cap="none" i="0" spc="0" strike="noStrike" sz="2200" u="none">
          <a:ln>
            <a:noFill/>
          </a:ln>
          <a:solidFill>
            <a:srgbClr val="000000"/>
          </a:solidFill>
          <a:uFillTx/>
          <a:latin typeface="+mj-lt"/>
          <a:ea typeface="+mj-ea"/>
          <a:cs typeface="+mj-cs"/>
          <a:sym typeface="Arial"/>
        </a:defRPr>
      </a:lvl2pPr>
      <a:lvl3pPr marL="1193800" marR="0" indent="-279400" algn="l" defTabSz="457200" rtl="0" latinLnBrk="0">
        <a:lnSpc>
          <a:spcPct val="85000"/>
        </a:lnSpc>
        <a:spcBef>
          <a:spcPts val="1200"/>
        </a:spcBef>
        <a:spcAft>
          <a:spcPts val="0"/>
        </a:spcAft>
        <a:buClr>
          <a:srgbClr val="094F8B"/>
        </a:buClr>
        <a:buSzPct val="120000"/>
        <a:buFont typeface="Arial"/>
        <a:buChar char="•"/>
        <a:tabLst/>
        <a:defRPr b="0" baseline="0" cap="none" i="0" spc="0" strike="noStrike" sz="2200" u="none">
          <a:ln>
            <a:noFill/>
          </a:ln>
          <a:solidFill>
            <a:srgbClr val="000000"/>
          </a:solidFill>
          <a:uFillTx/>
          <a:latin typeface="+mj-lt"/>
          <a:ea typeface="+mj-ea"/>
          <a:cs typeface="+mj-cs"/>
          <a:sym typeface="Arial"/>
        </a:defRPr>
      </a:lvl3pPr>
      <a:lvl4pPr marL="1685925" marR="0" indent="-314325" algn="l" defTabSz="457200" rtl="0" latinLnBrk="0">
        <a:lnSpc>
          <a:spcPct val="85000"/>
        </a:lnSpc>
        <a:spcBef>
          <a:spcPts val="1200"/>
        </a:spcBef>
        <a:spcAft>
          <a:spcPts val="0"/>
        </a:spcAft>
        <a:buClr>
          <a:srgbClr val="094F8B"/>
        </a:buClr>
        <a:buSzPct val="120000"/>
        <a:buFont typeface="Arial"/>
        <a:buChar char="–"/>
        <a:tabLst/>
        <a:defRPr b="0" baseline="0" cap="none" i="0" spc="0" strike="noStrike" sz="2200" u="none">
          <a:ln>
            <a:noFill/>
          </a:ln>
          <a:solidFill>
            <a:srgbClr val="000000"/>
          </a:solidFill>
          <a:uFillTx/>
          <a:latin typeface="+mj-lt"/>
          <a:ea typeface="+mj-ea"/>
          <a:cs typeface="+mj-cs"/>
          <a:sym typeface="Arial"/>
        </a:defRPr>
      </a:lvl4pPr>
      <a:lvl5pPr marL="2143125" marR="0" indent="-314325" algn="l" defTabSz="457200" rtl="0" latinLnBrk="0">
        <a:lnSpc>
          <a:spcPct val="85000"/>
        </a:lnSpc>
        <a:spcBef>
          <a:spcPts val="1200"/>
        </a:spcBef>
        <a:spcAft>
          <a:spcPts val="0"/>
        </a:spcAft>
        <a:buClr>
          <a:srgbClr val="094F8B"/>
        </a:buClr>
        <a:buSzPct val="120000"/>
        <a:buFont typeface="Arial"/>
        <a:buChar char="»"/>
        <a:tabLst/>
        <a:defRPr b="0" baseline="0" cap="none" i="0" spc="0" strike="noStrike" sz="2200" u="none">
          <a:ln>
            <a:noFill/>
          </a:ln>
          <a:solidFill>
            <a:srgbClr val="000000"/>
          </a:solidFill>
          <a:uFillTx/>
          <a:latin typeface="+mj-lt"/>
          <a:ea typeface="+mj-ea"/>
          <a:cs typeface="+mj-cs"/>
          <a:sym typeface="Arial"/>
        </a:defRPr>
      </a:lvl5pPr>
      <a:lvl6pPr marL="2600325" marR="0" indent="-314325" algn="l" defTabSz="457200" rtl="0" latinLnBrk="0">
        <a:lnSpc>
          <a:spcPct val="85000"/>
        </a:lnSpc>
        <a:spcBef>
          <a:spcPts val="1200"/>
        </a:spcBef>
        <a:spcAft>
          <a:spcPts val="0"/>
        </a:spcAft>
        <a:buClr>
          <a:srgbClr val="094F8B"/>
        </a:buClr>
        <a:buSzPct val="120000"/>
        <a:buFont typeface="Arial"/>
        <a:buChar char="»"/>
        <a:tabLst/>
        <a:defRPr b="0" baseline="0" cap="none" i="0" spc="0" strike="noStrike" sz="2200" u="none">
          <a:ln>
            <a:noFill/>
          </a:ln>
          <a:solidFill>
            <a:srgbClr val="000000"/>
          </a:solidFill>
          <a:uFillTx/>
          <a:latin typeface="+mj-lt"/>
          <a:ea typeface="+mj-ea"/>
          <a:cs typeface="+mj-cs"/>
          <a:sym typeface="Arial"/>
        </a:defRPr>
      </a:lvl6pPr>
      <a:lvl7pPr marL="3057525" marR="0" indent="-314325" algn="l" defTabSz="457200" rtl="0" latinLnBrk="0">
        <a:lnSpc>
          <a:spcPct val="85000"/>
        </a:lnSpc>
        <a:spcBef>
          <a:spcPts val="1200"/>
        </a:spcBef>
        <a:spcAft>
          <a:spcPts val="0"/>
        </a:spcAft>
        <a:buClr>
          <a:srgbClr val="094F8B"/>
        </a:buClr>
        <a:buSzPct val="120000"/>
        <a:buFont typeface="Arial"/>
        <a:buChar char="»"/>
        <a:tabLst/>
        <a:defRPr b="0" baseline="0" cap="none" i="0" spc="0" strike="noStrike" sz="2200" u="none">
          <a:ln>
            <a:noFill/>
          </a:ln>
          <a:solidFill>
            <a:srgbClr val="000000"/>
          </a:solidFill>
          <a:uFillTx/>
          <a:latin typeface="+mj-lt"/>
          <a:ea typeface="+mj-ea"/>
          <a:cs typeface="+mj-cs"/>
          <a:sym typeface="Arial"/>
        </a:defRPr>
      </a:lvl7pPr>
      <a:lvl8pPr marL="3514725" marR="0" indent="-314325" algn="l" defTabSz="457200" rtl="0" latinLnBrk="0">
        <a:lnSpc>
          <a:spcPct val="85000"/>
        </a:lnSpc>
        <a:spcBef>
          <a:spcPts val="1200"/>
        </a:spcBef>
        <a:spcAft>
          <a:spcPts val="0"/>
        </a:spcAft>
        <a:buClr>
          <a:srgbClr val="094F8B"/>
        </a:buClr>
        <a:buSzPct val="120000"/>
        <a:buFont typeface="Arial"/>
        <a:buChar char="»"/>
        <a:tabLst/>
        <a:defRPr b="0" baseline="0" cap="none" i="0" spc="0" strike="noStrike" sz="2200" u="none">
          <a:ln>
            <a:noFill/>
          </a:ln>
          <a:solidFill>
            <a:srgbClr val="000000"/>
          </a:solidFill>
          <a:uFillTx/>
          <a:latin typeface="+mj-lt"/>
          <a:ea typeface="+mj-ea"/>
          <a:cs typeface="+mj-cs"/>
          <a:sym typeface="Arial"/>
        </a:defRPr>
      </a:lvl8pPr>
      <a:lvl9pPr marL="3971925" marR="0" indent="-314325" algn="l" defTabSz="457200" rtl="0" latinLnBrk="0">
        <a:lnSpc>
          <a:spcPct val="85000"/>
        </a:lnSpc>
        <a:spcBef>
          <a:spcPts val="1200"/>
        </a:spcBef>
        <a:spcAft>
          <a:spcPts val="0"/>
        </a:spcAft>
        <a:buClr>
          <a:srgbClr val="094F8B"/>
        </a:buClr>
        <a:buSzPct val="120000"/>
        <a:buFont typeface="Arial"/>
        <a:buChar char="»"/>
        <a:tabLst/>
        <a:defRPr b="0" baseline="0" cap="none" i="0" spc="0" strike="noStrike" sz="2200" u="none">
          <a:ln>
            <a:noFill/>
          </a:ln>
          <a:solidFill>
            <a:srgbClr val="000000"/>
          </a:solidFill>
          <a:uFillTx/>
          <a:latin typeface="+mj-lt"/>
          <a:ea typeface="+mj-ea"/>
          <a:cs typeface="+mj-cs"/>
          <a:sym typeface="Arial"/>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Arial"/>
        </a:defRPr>
      </a:lvl1pPr>
      <a:lvl2pPr marL="0" marR="0" indent="457200" algn="r" defTabSz="4572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Arial"/>
        </a:defRPr>
      </a:lvl2pPr>
      <a:lvl3pPr marL="0" marR="0" indent="914400" algn="r" defTabSz="4572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Arial"/>
        </a:defRPr>
      </a:lvl3pPr>
      <a:lvl4pPr marL="0" marR="0" indent="1371600" algn="r" defTabSz="4572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Arial"/>
        </a:defRPr>
      </a:lvl4pPr>
      <a:lvl5pPr marL="0" marR="0" indent="1828800" algn="r" defTabSz="4572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Arial"/>
        </a:defRPr>
      </a:lvl5pPr>
      <a:lvl6pPr marL="0" marR="0" indent="2286000" algn="r" defTabSz="4572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Arial"/>
        </a:defRPr>
      </a:lvl6pPr>
      <a:lvl7pPr marL="0" marR="0" indent="2743200" algn="r" defTabSz="4572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Arial"/>
        </a:defRPr>
      </a:lvl7pPr>
      <a:lvl8pPr marL="0" marR="0" indent="3200400" algn="r" defTabSz="4572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Arial"/>
        </a:defRPr>
      </a:lvl8pPr>
      <a:lvl9pPr marL="0" marR="0" indent="3657600" algn="r" defTabSz="4572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15.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frostillic.us" TargetMode="External"/><Relationship Id="rId4" Type="http://schemas.openxmlformats.org/officeDocument/2006/relationships/hyperlink" Target="http://www.qtzar.com/" TargetMode="External"/><Relationship Id="rId5" Type="http://schemas.openxmlformats.org/officeDocument/2006/relationships/hyperlink" Target="http://www.pipalia.co.uk/blog/" TargetMode="External"/><Relationship Id="rId6" Type="http://schemas.openxmlformats.org/officeDocument/2006/relationships/hyperlink" Target="https://www.dalsgaard-data.eu/blog/" TargetMode="External"/><Relationship Id="rId7" Type="http://schemas.openxmlformats.org/officeDocument/2006/relationships/hyperlink" Target="http://www.intec.co.uk/blog/" TargetMode="Externa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hyperlink" Target="http://avatar.red-pill.mobi/tim/blog.nsf/d6plinks/TTRY-955KHF" TargetMode="Externa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hyperlink" Target="https://openntf.org/main.nsf/project.xsp?r=project/OpenNTF%20Domino%20API" TargetMode="External"/><Relationship Id="rId4" Type="http://schemas.openxmlformats.org/officeDocument/2006/relationships/hyperlink" Target="http://git-scm.com/" TargetMode="External"/><Relationship Id="rId5" Type="http://schemas.openxmlformats.org/officeDocument/2006/relationships/hyperlink" Target="https://www.mercurial-scm.org/" TargetMode="External"/><Relationship Id="rId6" Type="http://schemas.openxmlformats.org/officeDocument/2006/relationships/hyperlink" Target="https://openntf.org/main.nsf/project.xsp?r=project/Swiper" TargetMode="External"/><Relationship Id="rId7" Type="http://schemas.openxmlformats.org/officeDocument/2006/relationships/hyperlink" Target="https://commons.apache.org/proper/commons-collections/apidocs/org/apache/commons/collections4/CollectionUtils.html" TargetMode="External"/><Relationship Id="rId8" Type="http://schemas.openxmlformats.org/officeDocument/2006/relationships/hyperlink" Target="https://commons.apache.org/proper/commons-validator/apidocs/org/apache/commons/validator/package-summary.html" TargetMode="External"/><Relationship Id="rId9" Type="http://schemas.openxmlformats.org/officeDocument/2006/relationships/hyperlink" Target="https://github.com/google/gson" TargetMode="External"/><Relationship Id="rId10" Type="http://schemas.openxmlformats.org/officeDocument/2006/relationships/hyperlink" Target="https://github.com/camac/Barista" TargetMode="External"/><Relationship Id="rId11" Type="http://schemas.openxmlformats.org/officeDocument/2006/relationships/hyperlink" Target="http://www.notesin9.com/2013/04/08/notesin9-106-intro-to-java-controller-classes/" TargetMode="External"/><Relationship Id="rId12" Type="http://schemas.openxmlformats.org/officeDocument/2006/relationships/hyperlink" Target="https://github.com/jesse-gallagher/XPages-Scaffolding" TargetMode="Externa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 Id="rId3" Type="http://schemas.openxmlformats.org/officeDocument/2006/relationships/image" Target="../media/image1.tif"/><Relationship Id="rId4" Type="http://schemas.openxmlformats.org/officeDocument/2006/relationships/hyperlink" Target="http://edm00se.io" TargetMode="External"/><Relationship Id="rId5" Type="http://schemas.openxmlformats.org/officeDocument/2006/relationships/hyperlink" Target="https://twitter.com/edm00se" TargetMode="External"/><Relationship Id="rId6" Type="http://schemas.openxmlformats.org/officeDocument/2006/relationships/image" Target="../media/image8.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6.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theboldtcompany.com/" TargetMode="External"/><Relationship Id="rId3" Type="http://schemas.openxmlformats.org/officeDocument/2006/relationships/image" Target="../media/image9.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ibm.com/legal/copytrade.shtml" TargetMode="Externa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title"/>
          </p:nvPr>
        </p:nvSpPr>
        <p:spPr>
          <a:prstGeom prst="rect">
            <a:avLst/>
          </a:prstGeom>
        </p:spPr>
        <p:txBody>
          <a:bodyPr/>
          <a:lstStyle/>
          <a:p>
            <a:pPr/>
            <a:r>
              <a:t>AD-1380: A Beard, An App, A Blender</a:t>
            </a:r>
          </a:p>
        </p:txBody>
      </p:sp>
      <p:sp>
        <p:nvSpPr>
          <p:cNvPr id="127" name="Shape 127"/>
          <p:cNvSpPr/>
          <p:nvPr>
            <p:ph type="body" sz="quarter" idx="1"/>
          </p:nvPr>
        </p:nvSpPr>
        <p:spPr>
          <a:prstGeom prst="rect">
            <a:avLst/>
          </a:prstGeom>
        </p:spPr>
        <p:txBody>
          <a:bodyPr/>
          <a:lstStyle/>
          <a:p>
            <a:pPr/>
            <a:r>
              <a:t>Eric McCormick</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title"/>
          </p:nvPr>
        </p:nvSpPr>
        <p:spPr>
          <a:prstGeom prst="rect">
            <a:avLst/>
          </a:prstGeom>
        </p:spPr>
        <p:txBody>
          <a:bodyPr/>
          <a:lstStyle/>
          <a:p>
            <a:pPr/>
            <a:r>
              <a:t>Alternative Session Title</a:t>
            </a:r>
          </a:p>
        </p:txBody>
      </p:sp>
      <p:pic>
        <p:nvPicPr>
          <p:cNvPr id="158" name="pasted-image.png"/>
          <p:cNvPicPr>
            <a:picLocks noChangeAspect="1"/>
          </p:cNvPicPr>
          <p:nvPr/>
        </p:nvPicPr>
        <p:blipFill>
          <a:blip r:embed="rId2">
            <a:extLst/>
          </a:blip>
          <a:stretch>
            <a:fillRect/>
          </a:stretch>
        </p:blipFill>
        <p:spPr>
          <a:xfrm>
            <a:off x="2357084" y="844274"/>
            <a:ext cx="4429832" cy="2394503"/>
          </a:xfrm>
          <a:prstGeom prst="rect">
            <a:avLst/>
          </a:prstGeom>
          <a:ln w="12700">
            <a:miter lim="400000"/>
          </a:ln>
        </p:spPr>
      </p:pic>
      <p:sp>
        <p:nvSpPr>
          <p:cNvPr id="159" name="Shape 159"/>
          <p:cNvSpPr/>
          <p:nvPr/>
        </p:nvSpPr>
        <p:spPr>
          <a:xfrm>
            <a:off x="2357084" y="3344847"/>
            <a:ext cx="4429832" cy="1085852"/>
          </a:xfrm>
          <a:prstGeom prst="rect">
            <a:avLst/>
          </a:prstGeom>
          <a:ln w="12700">
            <a:miter lim="400000"/>
          </a:ln>
          <a:effectLst>
            <a:outerShdw sx="100000" sy="100000" kx="0" ky="0" algn="b" rotWithShape="0" blurRad="25400" dist="25400" dir="2700000">
              <a:srgbClr val="535353">
                <a:alpha val="75000"/>
              </a:srgbClr>
            </a:outerShdw>
          </a:effectLst>
          <a:extLst>
            <a:ext uri="{C572A759-6A51-4108-AA02-DFA0A04FC94B}">
              <ma14:wrappingTextBoxFlag xmlns:ma14="http://schemas.microsoft.com/office/mac/drawingml/2011/main" val="1"/>
            </a:ext>
          </a:extLst>
        </p:spPr>
        <p:txBody>
          <a:bodyPr lIns="45719" rIns="45719">
            <a:spAutoFit/>
          </a:bodyPr>
          <a:lstStyle/>
          <a:p>
            <a:pPr algn="ctr">
              <a:defRPr>
                <a:solidFill>
                  <a:schemeClr val="accent6">
                    <a:satOff val="-37415"/>
                    <a:lumOff val="-12980"/>
                  </a:schemeClr>
                </a:solidFill>
                <a:latin typeface="Goudy-Old-Style"/>
                <a:ea typeface="Goudy-Old-Style"/>
                <a:cs typeface="Goudy-Old-Style"/>
                <a:sym typeface="Goudy-Old-Style"/>
              </a:defRPr>
            </a:pPr>
            <a:r>
              <a:rPr sz="2000"/>
              <a:t>Eric McCormick</a:t>
            </a:r>
            <a:br/>
            <a:r>
              <a:t>and the Quest to Develop</a:t>
            </a:r>
            <a:br/>
            <a:r>
              <a:rPr sz="3000"/>
              <a:t>Amazing Applications</a:t>
            </a:r>
          </a:p>
        </p:txBody>
      </p:sp>
      <p:sp>
        <p:nvSpPr>
          <p:cNvPr id="160" name="Shape 160"/>
          <p:cNvSpPr/>
          <p:nvPr/>
        </p:nvSpPr>
        <p:spPr>
          <a:xfrm>
            <a:off x="3042280" y="4006195"/>
            <a:ext cx="3059441" cy="1"/>
          </a:xfrm>
          <a:prstGeom prst="line">
            <a:avLst/>
          </a:prstGeom>
          <a:ln w="25400">
            <a:solidFill>
              <a:schemeClr val="accent5"/>
            </a:solidFill>
          </a:ln>
        </p:spPr>
        <p:txBody>
          <a:bodyPr lIns="45719" rIns="45719"/>
          <a:lstStyle/>
          <a:p>
            <a:pPr/>
          </a:p>
        </p:txBody>
      </p:sp>
      <p:pic>
        <p:nvPicPr>
          <p:cNvPr id="161" name="pasted-image.png"/>
          <p:cNvPicPr>
            <a:picLocks noChangeAspect="1"/>
          </p:cNvPicPr>
          <p:nvPr/>
        </p:nvPicPr>
        <p:blipFill>
          <a:blip r:embed="rId3">
            <a:extLst/>
          </a:blip>
          <a:stretch>
            <a:fillRect/>
          </a:stretch>
        </p:blipFill>
        <p:spPr>
          <a:xfrm>
            <a:off x="6248400" y="3426101"/>
            <a:ext cx="1054100" cy="1050337"/>
          </a:xfrm>
          <a:prstGeom prst="rect">
            <a:avLst/>
          </a:prstGeom>
          <a:ln w="12700">
            <a:miter lim="400000"/>
          </a:ln>
        </p:spPr>
      </p:pic>
      <p:pic>
        <p:nvPicPr>
          <p:cNvPr id="162" name="pasted-image.png"/>
          <p:cNvPicPr>
            <a:picLocks noChangeAspect="1"/>
          </p:cNvPicPr>
          <p:nvPr/>
        </p:nvPicPr>
        <p:blipFill>
          <a:blip r:embed="rId4">
            <a:extLst/>
          </a:blip>
          <a:stretch>
            <a:fillRect/>
          </a:stretch>
        </p:blipFill>
        <p:spPr>
          <a:xfrm>
            <a:off x="1841500" y="3426101"/>
            <a:ext cx="1054100" cy="1054101"/>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title"/>
          </p:nvPr>
        </p:nvSpPr>
        <p:spPr>
          <a:prstGeom prst="rect">
            <a:avLst/>
          </a:prstGeom>
        </p:spPr>
        <p:txBody>
          <a:bodyPr/>
          <a:lstStyle/>
          <a:p>
            <a:pPr/>
            <a:r>
              <a:t>My Personal Goals (a.k.a.- my ‘quest’)</a:t>
            </a:r>
          </a:p>
        </p:txBody>
      </p:sp>
      <p:sp>
        <p:nvSpPr>
          <p:cNvPr id="165" name="Shape 165"/>
          <p:cNvSpPr/>
          <p:nvPr>
            <p:ph type="body" idx="4294967295"/>
          </p:nvPr>
        </p:nvSpPr>
        <p:spPr>
          <a:xfrm>
            <a:off x="457200" y="1200150"/>
            <a:ext cx="8229600" cy="3340100"/>
          </a:xfrm>
          <a:prstGeom prst="rect">
            <a:avLst/>
          </a:prstGeom>
        </p:spPr>
        <p:txBody>
          <a:bodyPr>
            <a:noAutofit/>
          </a:bodyPr>
          <a:lstStyle/>
          <a:p>
            <a:pPr/>
            <a:r>
              <a:t>Use the best tools available to aid my development workflow</a:t>
            </a:r>
          </a:p>
          <a:p>
            <a:pPr/>
            <a:r>
              <a:t>Automate all tasks I can, for consistency, ease, and speed</a:t>
            </a:r>
          </a:p>
          <a:p>
            <a:pPr/>
            <a:r>
              <a:t>Enforce coding, documentation, and testing standards at each level of the application</a:t>
            </a:r>
          </a:p>
          <a:p>
            <a:pPr/>
          </a:p>
          <a:p>
            <a:pPr/>
            <a:r>
              <a:t>All of which feeds into my ultimate goal of developing the best apps I can, by enabling the developer (that's me!)</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title"/>
          </p:nvPr>
        </p:nvSpPr>
        <p:spPr>
          <a:prstGeom prst="rect">
            <a:avLst/>
          </a:prstGeom>
        </p:spPr>
        <p:txBody>
          <a:bodyPr/>
          <a:lstStyle/>
          <a:p>
            <a:pPr/>
            <a:r>
              <a:t>I Want It All</a:t>
            </a:r>
          </a:p>
        </p:txBody>
      </p:sp>
      <p:pic>
        <p:nvPicPr>
          <p:cNvPr id="168" name="pasted-image.png"/>
          <p:cNvPicPr>
            <a:picLocks noChangeAspect="1"/>
          </p:cNvPicPr>
          <p:nvPr/>
        </p:nvPicPr>
        <p:blipFill>
          <a:blip r:embed="rId2">
            <a:extLst/>
          </a:blip>
          <a:stretch>
            <a:fillRect/>
          </a:stretch>
        </p:blipFill>
        <p:spPr>
          <a:xfrm>
            <a:off x="2674937" y="650974"/>
            <a:ext cx="3794126" cy="3841552"/>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title"/>
          </p:nvPr>
        </p:nvSpPr>
        <p:spPr>
          <a:prstGeom prst="rect">
            <a:avLst/>
          </a:prstGeom>
        </p:spPr>
        <p:txBody>
          <a:bodyPr/>
          <a:lstStyle/>
          <a:p>
            <a:pPr/>
            <a:r>
              <a:t>Session Overview</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title"/>
          </p:nvPr>
        </p:nvSpPr>
        <p:spPr>
          <a:prstGeom prst="rect">
            <a:avLst/>
          </a:prstGeom>
        </p:spPr>
        <p:txBody>
          <a:bodyPr/>
          <a:lstStyle/>
          <a:p>
            <a:pPr/>
            <a:r>
              <a:t>Session Content</a:t>
            </a:r>
          </a:p>
        </p:txBody>
      </p:sp>
      <p:sp>
        <p:nvSpPr>
          <p:cNvPr id="173" name="Shape 173"/>
          <p:cNvSpPr/>
          <p:nvPr>
            <p:ph type="body" idx="4294967295"/>
          </p:nvPr>
        </p:nvSpPr>
        <p:spPr>
          <a:xfrm>
            <a:off x="457200" y="895350"/>
            <a:ext cx="8229600" cy="3644900"/>
          </a:xfrm>
          <a:prstGeom prst="rect">
            <a:avLst/>
          </a:prstGeom>
        </p:spPr>
        <p:txBody>
          <a:bodyPr>
            <a:noAutofit/>
          </a:bodyPr>
          <a:lstStyle/>
          <a:p>
            <a:pPr>
              <a:defRPr sz="2000"/>
            </a:pPr>
            <a:r>
              <a:t>Application Structure</a:t>
            </a:r>
          </a:p>
          <a:p>
            <a:pPr lvl="1" marL="685800" indent="-228600">
              <a:buSzPct val="104999"/>
              <a:buChar char="•"/>
              <a:defRPr sz="2000"/>
            </a:pPr>
            <a:r>
              <a:t>Segregated back- and front-ends</a:t>
            </a:r>
          </a:p>
          <a:p>
            <a:pPr lvl="1" marL="685800" indent="-228600">
              <a:buSzPct val="104999"/>
              <a:buChar char="•"/>
              <a:defRPr sz="2000"/>
            </a:pPr>
            <a:r>
              <a:t>Services layering concepts (by nature and convention)</a:t>
            </a:r>
          </a:p>
          <a:p>
            <a:pPr>
              <a:defRPr sz="2000"/>
            </a:pPr>
            <a:r>
              <a:t>Back-End</a:t>
            </a:r>
          </a:p>
          <a:p>
            <a:pPr lvl="1" marL="685800" indent="-228600">
              <a:buSzPct val="104999"/>
              <a:buChar char="•"/>
              <a:defRPr sz="2000"/>
            </a:pPr>
            <a:r>
              <a:t>Beans, Controllers, and M-V-C advantages</a:t>
            </a:r>
          </a:p>
          <a:p>
            <a:pPr lvl="1" marL="685800" indent="-228600">
              <a:buSzPct val="104999"/>
              <a:buChar char="•"/>
              <a:defRPr sz="2000"/>
            </a:pPr>
            <a:r>
              <a:t>RESTful API benefits, via HTTPServlets</a:t>
            </a:r>
          </a:p>
          <a:p>
            <a:pPr>
              <a:defRPr sz="2000"/>
            </a:pPr>
            <a:r>
              <a:t>Front-End</a:t>
            </a:r>
          </a:p>
          <a:p>
            <a:pPr lvl="1" marL="685800" indent="-228600">
              <a:buSzPct val="104999"/>
              <a:buChar char="•"/>
              <a:defRPr sz="2000"/>
            </a:pPr>
            <a:r>
              <a:t>M-V-* and JS frameworks</a:t>
            </a:r>
          </a:p>
          <a:p>
            <a:pPr lvl="1" marL="685800" indent="-228600">
              <a:buSzPct val="104999"/>
              <a:buChar char="•"/>
              <a:defRPr sz="2000"/>
            </a:pPr>
            <a:r>
              <a:t>Advanced tooling for better/faster/stronger development</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title"/>
          </p:nvPr>
        </p:nvSpPr>
        <p:spPr>
          <a:prstGeom prst="rect">
            <a:avLst/>
          </a:prstGeom>
        </p:spPr>
        <p:txBody>
          <a:bodyPr/>
          <a:lstStyle/>
          <a:p>
            <a:pPr/>
            <a:r>
              <a:t>Concerning Application Structure</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title"/>
          </p:nvPr>
        </p:nvSpPr>
        <p:spPr>
          <a:prstGeom prst="rect">
            <a:avLst/>
          </a:prstGeom>
        </p:spPr>
        <p:txBody>
          <a:bodyPr/>
          <a:lstStyle/>
          <a:p>
            <a:pPr/>
            <a:r>
              <a:t>Application Structure?</a:t>
            </a:r>
          </a:p>
        </p:txBody>
      </p:sp>
      <p:sp>
        <p:nvSpPr>
          <p:cNvPr id="178" name="Shape 178"/>
          <p:cNvSpPr/>
          <p:nvPr>
            <p:ph type="body" idx="4294967295"/>
          </p:nvPr>
        </p:nvSpPr>
        <p:spPr>
          <a:xfrm>
            <a:off x="457200" y="1200150"/>
            <a:ext cx="8229600" cy="3231238"/>
          </a:xfrm>
          <a:prstGeom prst="rect">
            <a:avLst/>
          </a:prstGeom>
        </p:spPr>
        <p:txBody>
          <a:bodyPr>
            <a:noAutofit/>
          </a:bodyPr>
          <a:lstStyle/>
          <a:p>
            <a:pPr marL="0" indent="0" algn="ctr">
              <a:buClrTx/>
              <a:buSzTx/>
              <a:buFontTx/>
              <a:buNone/>
              <a:defRPr b="1"/>
            </a:pPr>
            <a:r>
              <a:t>Segregation of Application Into Service Layers</a:t>
            </a:r>
          </a:p>
          <a:p>
            <a:pPr/>
            <a:r>
              <a:t>a decoupling of the layers of your application into micro-services*</a:t>
            </a:r>
          </a:p>
          <a:p>
            <a:pPr/>
            <a:r>
              <a:t>separates the primary application logic into its own classes</a:t>
            </a:r>
          </a:p>
          <a:p>
            <a:pPr/>
            <a:r>
              <a:t>keeps the UI logic all at the UI level</a:t>
            </a:r>
          </a:p>
          <a:p>
            <a:pPr/>
            <a:r>
              <a:t>keeps styling and presentation out of the logic</a:t>
            </a:r>
          </a:p>
          <a:p>
            <a:pPr/>
            <a:r>
              <a:t>keep all your code readable by not just yourself, but others</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title"/>
          </p:nvPr>
        </p:nvSpPr>
        <p:spPr>
          <a:prstGeom prst="rect">
            <a:avLst/>
          </a:prstGeom>
        </p:spPr>
        <p:txBody>
          <a:bodyPr/>
          <a:lstStyle/>
          <a:p>
            <a:pPr/>
            <a:r>
              <a:t>Application Structure?    (pt.2)</a:t>
            </a:r>
          </a:p>
        </p:txBody>
      </p:sp>
      <p:sp>
        <p:nvSpPr>
          <p:cNvPr id="181" name="Shape 181"/>
          <p:cNvSpPr/>
          <p:nvPr>
            <p:ph type="body" idx="4294967295"/>
          </p:nvPr>
        </p:nvSpPr>
        <p:spPr>
          <a:xfrm>
            <a:off x="457200" y="1191374"/>
            <a:ext cx="8229600" cy="3339731"/>
          </a:xfrm>
          <a:prstGeom prst="rect">
            <a:avLst/>
          </a:prstGeom>
        </p:spPr>
        <p:txBody>
          <a:bodyPr>
            <a:noAutofit/>
          </a:bodyPr>
          <a:lstStyle/>
          <a:p>
            <a:pPr marL="0" indent="0" algn="ctr">
              <a:buClrTx/>
              <a:buSzTx/>
              <a:buFontTx/>
              <a:buNone/>
              <a:defRPr b="1"/>
            </a:pPr>
            <a:r>
              <a:t>Application Layers (as I see them)</a:t>
            </a:r>
          </a:p>
          <a:p>
            <a:pPr/>
            <a:r>
              <a:t>data store / DB (NSF)</a:t>
            </a:r>
          </a:p>
          <a:p>
            <a:pPr/>
            <a:r>
              <a:t>primary application classes (server elements for data objects, controllers for behavior, server actions)</a:t>
            </a:r>
          </a:p>
          <a:p>
            <a:pPr/>
            <a:r>
              <a:t>expose application via servlets (RESTful or otherwise), XPages bindings (EL to bean, or data object)</a:t>
            </a:r>
          </a:p>
          <a:p>
            <a:pPr/>
            <a:r>
              <a:t>provides interface to UI layer (where the client-side logic lives)</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title"/>
          </p:nvPr>
        </p:nvSpPr>
        <p:spPr>
          <a:prstGeom prst="rect">
            <a:avLst/>
          </a:prstGeom>
        </p:spPr>
        <p:txBody>
          <a:bodyPr/>
          <a:lstStyle/>
          <a:p>
            <a:pPr/>
            <a:r>
              <a:t>Application Structure?    (pt.3)</a:t>
            </a:r>
          </a:p>
        </p:txBody>
      </p:sp>
      <p:sp>
        <p:nvSpPr>
          <p:cNvPr id="184" name="Shape 184"/>
          <p:cNvSpPr/>
          <p:nvPr>
            <p:ph type="body" idx="4294967295"/>
          </p:nvPr>
        </p:nvSpPr>
        <p:spPr>
          <a:xfrm>
            <a:off x="457200" y="1191374"/>
            <a:ext cx="8229600" cy="3339731"/>
          </a:xfrm>
          <a:prstGeom prst="rect">
            <a:avLst/>
          </a:prstGeom>
        </p:spPr>
        <p:txBody>
          <a:bodyPr>
            <a:noAutofit/>
          </a:bodyPr>
          <a:lstStyle/>
          <a:p>
            <a:pPr>
              <a:defRPr sz="2100"/>
            </a:pPr>
            <a:r>
              <a:t>we’re already starting to talk in terms of what we will require for an application’s</a:t>
            </a:r>
          </a:p>
          <a:p>
            <a:pPr lvl="1" marL="685800" indent="-228600">
              <a:buSzPct val="104999"/>
              <a:buChar char="•"/>
              <a:defRPr sz="2100"/>
            </a:pPr>
            <a:r>
              <a:t>data</a:t>
            </a:r>
          </a:p>
          <a:p>
            <a:pPr lvl="1" marL="685800" indent="-228600">
              <a:buSzPct val="104999"/>
              <a:buChar char="•"/>
              <a:defRPr sz="2100"/>
            </a:pPr>
            <a:r>
              <a:t>primary business logic (which wrapped with the database creates the data service)</a:t>
            </a:r>
          </a:p>
          <a:p>
            <a:pPr lvl="1" marL="685800" indent="-228600">
              <a:buSzPct val="104999"/>
              <a:buChar char="•"/>
              <a:defRPr sz="2100"/>
            </a:pPr>
            <a:r>
              <a:t>creating an API, for how a user or front-end can interface with our service</a:t>
            </a:r>
          </a:p>
          <a:p>
            <a:pPr>
              <a:defRPr sz="2100"/>
            </a:pPr>
            <a:r>
              <a:t>all of this makes our choice of front-end, be it an XPages app with managed bean or object data source (xe:objectData) or a non-XPages front-end </a:t>
            </a:r>
            <a:r>
              <a:rPr strike="sngStrike"/>
              <a:t>immaterial</a:t>
            </a:r>
            <a:r>
              <a:t> far less consequential</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title"/>
          </p:nvPr>
        </p:nvSpPr>
        <p:spPr>
          <a:prstGeom prst="rect">
            <a:avLst/>
          </a:prstGeom>
        </p:spPr>
        <p:txBody>
          <a:bodyPr/>
          <a:lstStyle/>
          <a:p>
            <a:pPr/>
            <a:r>
              <a:t>Advantages and Disadvantages</a:t>
            </a:r>
          </a:p>
        </p:txBody>
      </p:sp>
      <p:sp>
        <p:nvSpPr>
          <p:cNvPr id="187" name="Shape 187"/>
          <p:cNvSpPr/>
          <p:nvPr>
            <p:ph type="body" sz="half" idx="1"/>
          </p:nvPr>
        </p:nvSpPr>
        <p:spPr>
          <a:xfrm>
            <a:off x="228602" y="735806"/>
            <a:ext cx="4153645" cy="3653564"/>
          </a:xfrm>
          <a:prstGeom prst="rect">
            <a:avLst/>
          </a:prstGeom>
        </p:spPr>
        <p:txBody>
          <a:bodyPr/>
          <a:lstStyle/>
          <a:p>
            <a:pPr marL="0" indent="0" algn="ctr">
              <a:buClrTx/>
              <a:buSzTx/>
              <a:buFontTx/>
              <a:buNone/>
              <a:defRPr b="1"/>
            </a:pPr>
            <a:r>
              <a:t>Advantages</a:t>
            </a:r>
          </a:p>
          <a:p>
            <a:pPr/>
            <a:r>
              <a:t>consistency in an app and across apps</a:t>
            </a:r>
          </a:p>
          <a:p>
            <a:pPr/>
            <a:r>
              <a:t>normalizing of development patterns</a:t>
            </a:r>
          </a:p>
          <a:p>
            <a:pPr/>
            <a:r>
              <a:t>easier to:</a:t>
            </a:r>
          </a:p>
          <a:p>
            <a:pPr lvl="1" marL="685800" indent="-228600">
              <a:buSzPct val="104999"/>
              <a:buChar char="•"/>
            </a:pPr>
            <a:r>
              <a:t>support/maintain</a:t>
            </a:r>
          </a:p>
          <a:p>
            <a:pPr lvl="1" marL="685800" indent="-228600">
              <a:buSzPct val="104999"/>
              <a:buChar char="•"/>
            </a:pPr>
            <a:r>
              <a:t>document</a:t>
            </a:r>
          </a:p>
          <a:p>
            <a:pPr lvl="1" marL="685800" indent="-228600">
              <a:buSzPct val="104999"/>
              <a:buChar char="•"/>
            </a:pPr>
            <a:r>
              <a:t>test</a:t>
            </a:r>
          </a:p>
        </p:txBody>
      </p:sp>
      <p:sp>
        <p:nvSpPr>
          <p:cNvPr id="188" name="Shape 188"/>
          <p:cNvSpPr/>
          <p:nvPr/>
        </p:nvSpPr>
        <p:spPr>
          <a:xfrm>
            <a:off x="4506913" y="735806"/>
            <a:ext cx="4153646" cy="365356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a:lnSpc>
                <a:spcPct val="85000"/>
              </a:lnSpc>
              <a:spcBef>
                <a:spcPts val="1200"/>
              </a:spcBef>
              <a:defRPr b="1" sz="2200"/>
            </a:pPr>
            <a:r>
              <a:t>Disadvantages</a:t>
            </a:r>
          </a:p>
          <a:p>
            <a:pPr marL="228600" indent="-228600">
              <a:lnSpc>
                <a:spcPct val="85000"/>
              </a:lnSpc>
              <a:spcBef>
                <a:spcPts val="1200"/>
              </a:spcBef>
              <a:buClr>
                <a:srgbClr val="094F8B"/>
              </a:buClr>
              <a:buSzPct val="104999"/>
              <a:buFont typeface="Arial"/>
              <a:buChar char="•"/>
              <a:defRPr sz="2200"/>
            </a:pPr>
            <a:r>
              <a:t>time</a:t>
            </a:r>
          </a:p>
          <a:p>
            <a:pPr marL="228600" indent="-228600">
              <a:lnSpc>
                <a:spcPct val="85000"/>
              </a:lnSpc>
              <a:spcBef>
                <a:spcPts val="1200"/>
              </a:spcBef>
              <a:buClr>
                <a:srgbClr val="094F8B"/>
              </a:buClr>
              <a:buSzPct val="104999"/>
              <a:buFont typeface="Arial"/>
              <a:buChar char="•"/>
              <a:defRPr sz="2200"/>
            </a:pPr>
            <a:r>
              <a:t>thought</a:t>
            </a:r>
          </a:p>
          <a:p>
            <a:pPr marL="228600" indent="-228600">
              <a:lnSpc>
                <a:spcPct val="85000"/>
              </a:lnSpc>
              <a:spcBef>
                <a:spcPts val="1200"/>
              </a:spcBef>
              <a:buClr>
                <a:srgbClr val="094F8B"/>
              </a:buClr>
              <a:buSzPct val="104999"/>
              <a:buFont typeface="Arial"/>
              <a:buChar char="•"/>
              <a:defRPr sz="2200"/>
            </a:pPr>
            <a:r>
              <a:t>willingness to attempt</a:t>
            </a:r>
          </a:p>
          <a:p>
            <a:pPr marL="228600" indent="-228600">
              <a:lnSpc>
                <a:spcPct val="85000"/>
              </a:lnSpc>
              <a:spcBef>
                <a:spcPts val="1200"/>
              </a:spcBef>
              <a:buClr>
                <a:srgbClr val="094F8B"/>
              </a:buClr>
              <a:buSzPct val="104999"/>
              <a:buFont typeface="Arial"/>
              <a:buChar char="•"/>
              <a:defRPr sz="2200"/>
            </a:pPr>
            <a:r>
              <a:t>management sign-off</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title"/>
          </p:nvPr>
        </p:nvSpPr>
        <p:spPr>
          <a:prstGeom prst="rect">
            <a:avLst/>
          </a:prstGeom>
        </p:spPr>
        <p:txBody>
          <a:bodyPr/>
          <a:lstStyle/>
          <a:p>
            <a:pPr/>
            <a:r>
              <a:t>Who?</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title"/>
          </p:nvPr>
        </p:nvSpPr>
        <p:spPr>
          <a:prstGeom prst="rect">
            <a:avLst/>
          </a:prstGeom>
        </p:spPr>
        <p:txBody>
          <a:bodyPr/>
          <a:lstStyle/>
          <a:p>
            <a:pPr/>
            <a:r>
              <a:t>High Level Overview</a:t>
            </a:r>
          </a:p>
        </p:txBody>
      </p:sp>
      <p:pic>
        <p:nvPicPr>
          <p:cNvPr id="193" name="App Structured Data Service - New Page_mdeium.png"/>
          <p:cNvPicPr>
            <a:picLocks noChangeAspect="1"/>
          </p:cNvPicPr>
          <p:nvPr/>
        </p:nvPicPr>
        <p:blipFill>
          <a:blip r:embed="rId3">
            <a:extLst/>
          </a:blip>
          <a:stretch>
            <a:fillRect/>
          </a:stretch>
        </p:blipFill>
        <p:spPr>
          <a:xfrm>
            <a:off x="1121165" y="437102"/>
            <a:ext cx="6901670" cy="4345496"/>
          </a:xfrm>
          <a:prstGeom prst="rect">
            <a:avLst/>
          </a:prstGeom>
          <a:ln w="12700">
            <a:miter lim="400000"/>
          </a:ln>
        </p:spPr>
      </p:pic>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title"/>
          </p:nvPr>
        </p:nvSpPr>
        <p:spPr>
          <a:prstGeom prst="rect">
            <a:avLst/>
          </a:prstGeom>
        </p:spPr>
        <p:txBody>
          <a:bodyPr/>
          <a:lstStyle/>
          <a:p>
            <a:pPr/>
            <a:r>
              <a:t>Service Layers</a:t>
            </a:r>
          </a:p>
        </p:txBody>
      </p:sp>
      <p:sp>
        <p:nvSpPr>
          <p:cNvPr id="198" name="Shape 198"/>
          <p:cNvSpPr/>
          <p:nvPr>
            <p:ph type="body" idx="1"/>
          </p:nvPr>
        </p:nvSpPr>
        <p:spPr>
          <a:prstGeom prst="rect">
            <a:avLst/>
          </a:prstGeom>
        </p:spPr>
        <p:txBody>
          <a:bodyPr/>
          <a:lstStyle/>
          <a:p>
            <a:pPr/>
            <a:r>
              <a:t>keeps:</a:t>
            </a:r>
          </a:p>
          <a:p>
            <a:pPr lvl="1" marL="685800" indent="-228600">
              <a:buSzPct val="104999"/>
              <a:buChar char="•"/>
            </a:pPr>
            <a:r>
              <a:t>data</a:t>
            </a:r>
          </a:p>
          <a:p>
            <a:pPr lvl="1" marL="685800" indent="-228600">
              <a:buSzPct val="104999"/>
              <a:buChar char="•"/>
            </a:pPr>
            <a:r>
              <a:t>logic</a:t>
            </a:r>
          </a:p>
          <a:p>
            <a:pPr lvl="1" marL="685800" indent="-228600">
              <a:buSzPct val="104999"/>
              <a:buChar char="•"/>
            </a:pPr>
            <a:r>
              <a:t>client interface</a:t>
            </a:r>
          </a:p>
          <a:p>
            <a:pPr/>
            <a:r>
              <a:t>all nice and tidy, this benefits in the forms of: </a:t>
            </a:r>
          </a:p>
          <a:p>
            <a:pPr lvl="1" marL="685800" indent="-228600">
              <a:buSzPct val="104999"/>
              <a:buChar char="•"/>
            </a:pPr>
            <a:r>
              <a:t>organization</a:t>
            </a:r>
          </a:p>
          <a:p>
            <a:pPr lvl="1" marL="685800" indent="-228600">
              <a:buSzPct val="104999"/>
              <a:buChar char="•"/>
            </a:pPr>
            <a:r>
              <a:t>maintenance</a:t>
            </a:r>
          </a:p>
          <a:p>
            <a:pPr lvl="1" marL="685800" indent="-228600">
              <a:buSzPct val="104999"/>
              <a:buChar char="•"/>
            </a:pPr>
            <a:r>
              <a:t>documentation (let’s face it, a JavaDoc is better than no doc)</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title"/>
          </p:nvPr>
        </p:nvSpPr>
        <p:spPr>
          <a:prstGeom prst="rect">
            <a:avLst/>
          </a:prstGeom>
        </p:spPr>
        <p:txBody>
          <a:bodyPr/>
          <a:lstStyle/>
          <a:p>
            <a:pPr/>
            <a:r>
              <a:t>Stay With Me Now</a:t>
            </a:r>
          </a:p>
        </p:txBody>
      </p:sp>
      <p:pic>
        <p:nvPicPr>
          <p:cNvPr id="201" name="RangoComplicatedExcerpt.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508000" y="911225"/>
            <a:ext cx="8128000" cy="3378201"/>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1000"/>
                                  </p:stCondLst>
                                  <p:childTnLst>
                                    <p:cmd type="call" cmd="playFrom(0.0)">
                                      <p:cBhvr>
                                        <p:cTn id="6" dur="18704708" fill="hold"/>
                                        <p:tgtEl>
                                          <p:spTgt spid="20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01"/>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title"/>
          </p:nvPr>
        </p:nvSpPr>
        <p:spPr>
          <a:prstGeom prst="rect">
            <a:avLst/>
          </a:prstGeom>
        </p:spPr>
        <p:txBody>
          <a:bodyPr/>
          <a:lstStyle/>
          <a:p>
            <a:pPr/>
            <a:r>
              <a:t>Application Structure Related References</a:t>
            </a:r>
          </a:p>
        </p:txBody>
      </p:sp>
      <p:sp>
        <p:nvSpPr>
          <p:cNvPr id="206" name="Shape 206"/>
          <p:cNvSpPr/>
          <p:nvPr>
            <p:ph type="body" idx="1"/>
          </p:nvPr>
        </p:nvSpPr>
        <p:spPr>
          <a:prstGeom prst="rect">
            <a:avLst/>
          </a:prstGeom>
        </p:spPr>
        <p:txBody>
          <a:bodyPr/>
          <a:lstStyle/>
          <a:p>
            <a:pPr marL="210311" indent="-210311" defTabSz="420623">
              <a:spcBef>
                <a:spcPts val="1100"/>
              </a:spcBef>
              <a:defRPr sz="2024"/>
            </a:pPr>
            <a:r>
              <a:t>Jesse Gallagher</a:t>
            </a:r>
            <a:br/>
            <a:r>
              <a:t>blog: </a:t>
            </a:r>
            <a:r>
              <a:rPr u="sng">
                <a:solidFill>
                  <a:srgbClr val="0000FF"/>
                </a:solidFill>
                <a:uFill>
                  <a:solidFill>
                    <a:srgbClr val="0000FF"/>
                  </a:solidFill>
                </a:uFill>
                <a:hlinkClick r:id="rId3" invalidUrl="" action="" tgtFrame="" tooltip="" history="1" highlightClick="0" endSnd="0"/>
              </a:rPr>
              <a:t>https://frostillic.us</a:t>
            </a:r>
          </a:p>
          <a:p>
            <a:pPr marL="210311" indent="-210311" defTabSz="420623">
              <a:spcBef>
                <a:spcPts val="1100"/>
              </a:spcBef>
              <a:defRPr sz="2024"/>
            </a:pPr>
            <a:r>
              <a:t>Dec’s Dom Blog</a:t>
            </a:r>
            <a:br/>
            <a:r>
              <a:t>blog: </a:t>
            </a:r>
            <a:r>
              <a:rPr u="sng">
                <a:solidFill>
                  <a:srgbClr val="0000FF"/>
                </a:solidFill>
                <a:uFill>
                  <a:solidFill>
                    <a:srgbClr val="0000FF"/>
                  </a:solidFill>
                </a:uFill>
                <a:hlinkClick r:id="rId4" invalidUrl="" action="" tgtFrame="" tooltip="" history="1" highlightClick="0" endSnd="0"/>
              </a:rPr>
              <a:t>http://www.qtzar.com/</a:t>
            </a:r>
          </a:p>
          <a:p>
            <a:pPr marL="210311" indent="-210311" defTabSz="420623">
              <a:spcBef>
                <a:spcPts val="1100"/>
              </a:spcBef>
              <a:defRPr sz="2024"/>
            </a:pPr>
            <a:r>
              <a:t>Pipalia</a:t>
            </a:r>
            <a:br/>
            <a:r>
              <a:t>blog: </a:t>
            </a:r>
            <a:r>
              <a:rPr u="sng">
                <a:solidFill>
                  <a:srgbClr val="0000FF"/>
                </a:solidFill>
                <a:uFill>
                  <a:solidFill>
                    <a:srgbClr val="0000FF"/>
                  </a:solidFill>
                </a:uFill>
                <a:hlinkClick r:id="rId5" invalidUrl="" action="" tgtFrame="" tooltip="" history="1" highlightClick="0" endSnd="0"/>
              </a:rPr>
              <a:t>http://www.pipalia.co.uk/blog/</a:t>
            </a:r>
          </a:p>
          <a:p>
            <a:pPr marL="210311" indent="-210311" defTabSz="420623">
              <a:spcBef>
                <a:spcPts val="1100"/>
              </a:spcBef>
              <a:defRPr sz="2024"/>
            </a:pPr>
            <a:r>
              <a:t>John Daalsgard</a:t>
            </a:r>
            <a:br/>
            <a:r>
              <a:t>blog: </a:t>
            </a:r>
            <a:r>
              <a:rPr u="sng">
                <a:solidFill>
                  <a:srgbClr val="0000FF"/>
                </a:solidFill>
                <a:uFill>
                  <a:solidFill>
                    <a:srgbClr val="0000FF"/>
                  </a:solidFill>
                </a:uFill>
                <a:hlinkClick r:id="rId6" invalidUrl="" action="" tgtFrame="" tooltip="" history="1" highlightClick="0" endSnd="0"/>
              </a:rPr>
              <a:t>https://www.dalsgaard-data.eu/blog/</a:t>
            </a:r>
          </a:p>
          <a:p>
            <a:pPr marL="210311" indent="-210311" defTabSz="420623">
              <a:spcBef>
                <a:spcPts val="1100"/>
              </a:spcBef>
              <a:defRPr sz="2024"/>
            </a:pPr>
            <a:r>
              <a:t>Paul S. Withers</a:t>
            </a:r>
            <a:br/>
            <a:r>
              <a:rPr u="sng">
                <a:solidFill>
                  <a:srgbClr val="0000FF"/>
                </a:solidFill>
                <a:uFill>
                  <a:solidFill>
                    <a:srgbClr val="0000FF"/>
                  </a:solidFill>
                </a:uFill>
                <a:hlinkClick r:id="rId7" invalidUrl="" action="" tgtFrame="" tooltip="" history="1" highlightClick="0" endSnd="0"/>
              </a:rPr>
              <a:t>http://www.intec.co.uk/blog/</a:t>
            </a:r>
          </a:p>
          <a:p>
            <a:pPr marL="0" indent="0" defTabSz="420623">
              <a:spcBef>
                <a:spcPts val="1100"/>
              </a:spcBef>
              <a:buClrTx/>
              <a:buSzTx/>
              <a:buFontTx/>
              <a:buNone/>
              <a:defRPr sz="2024"/>
            </a:pPr>
            <a:r>
              <a:t>Amongst many others.</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title"/>
          </p:nvPr>
        </p:nvSpPr>
        <p:spPr>
          <a:prstGeom prst="rect">
            <a:avLst/>
          </a:prstGeom>
        </p:spPr>
        <p:txBody>
          <a:bodyPr/>
          <a:lstStyle/>
          <a:p>
            <a:pPr/>
            <a:r>
              <a:t>Concerning the App’s Back-End</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title"/>
          </p:nvPr>
        </p:nvSpPr>
        <p:spPr>
          <a:prstGeom prst="rect">
            <a:avLst/>
          </a:prstGeom>
        </p:spPr>
        <p:txBody>
          <a:bodyPr/>
          <a:lstStyle/>
          <a:p>
            <a:pPr/>
            <a:r>
              <a:t>SSJS and Java</a:t>
            </a:r>
          </a:p>
        </p:txBody>
      </p:sp>
      <p:sp>
        <p:nvSpPr>
          <p:cNvPr id="213" name="Shape 213"/>
          <p:cNvSpPr/>
          <p:nvPr>
            <p:ph type="body" sz="half" idx="4294967295"/>
          </p:nvPr>
        </p:nvSpPr>
        <p:spPr>
          <a:xfrm>
            <a:off x="457200" y="871862"/>
            <a:ext cx="4014028" cy="3456926"/>
          </a:xfrm>
          <a:prstGeom prst="rect">
            <a:avLst/>
          </a:prstGeom>
        </p:spPr>
        <p:txBody>
          <a:bodyPr>
            <a:noAutofit/>
          </a:bodyPr>
          <a:lstStyle/>
          <a:p>
            <a:pPr marL="0" indent="0" algn="ctr">
              <a:buClrTx/>
              <a:buSzTx/>
              <a:buFontTx/>
              <a:buNone/>
              <a:defRPr b="1"/>
            </a:pPr>
            <a:r>
              <a:t>SSJS</a:t>
            </a:r>
          </a:p>
          <a:p>
            <a:pPr marL="220578" indent="-220578">
              <a:buClrTx/>
              <a:buSzPct val="100000"/>
              <a:buFontTx/>
            </a:pPr>
            <a:r>
              <a:t>was meant to help bring in gun shy developers</a:t>
            </a:r>
          </a:p>
          <a:p>
            <a:pPr marL="220578" indent="-220578">
              <a:buClrTx/>
              <a:buSzPct val="100000"/>
              <a:buFontTx/>
            </a:pPr>
            <a:r>
              <a:rPr i="1"/>
              <a:t>com.ibm.jscript</a:t>
            </a:r>
            <a:r>
              <a:t> isn’t SSJS like other (more popular) SSJS implementations</a:t>
            </a:r>
          </a:p>
          <a:p>
            <a:pPr marL="220578" indent="-220578">
              <a:buClrTx/>
              <a:buSzPct val="100000"/>
              <a:buFontTx/>
            </a:pPr>
            <a:r>
              <a:t>DDE often misses complex context assistance as JS is not a strongly type’d language</a:t>
            </a:r>
          </a:p>
        </p:txBody>
      </p:sp>
      <p:sp>
        <p:nvSpPr>
          <p:cNvPr id="214" name="Shape 214"/>
          <p:cNvSpPr/>
          <p:nvPr/>
        </p:nvSpPr>
        <p:spPr>
          <a:xfrm>
            <a:off x="4621212" y="871862"/>
            <a:ext cx="4014028" cy="3456926"/>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lgn="ctr">
              <a:lnSpc>
                <a:spcPct val="85000"/>
              </a:lnSpc>
              <a:spcBef>
                <a:spcPts val="1200"/>
              </a:spcBef>
              <a:defRPr b="1" sz="2200"/>
            </a:pPr>
            <a:r>
              <a:t>Java</a:t>
            </a:r>
          </a:p>
          <a:p>
            <a:pPr marL="220578" indent="-220578">
              <a:lnSpc>
                <a:spcPct val="85000"/>
              </a:lnSpc>
              <a:spcBef>
                <a:spcPts val="1200"/>
              </a:spcBef>
              <a:buSzPct val="100000"/>
              <a:buChar char="•"/>
              <a:defRPr sz="2200"/>
            </a:pPr>
            <a:r>
              <a:t>is a strong type’d language</a:t>
            </a:r>
          </a:p>
          <a:p>
            <a:pPr marL="220578" indent="-220578">
              <a:lnSpc>
                <a:spcPct val="85000"/>
              </a:lnSpc>
              <a:spcBef>
                <a:spcPts val="1200"/>
              </a:spcBef>
              <a:buSzPct val="100000"/>
              <a:buChar char="•"/>
              <a:defRPr sz="2200"/>
            </a:pPr>
            <a:r>
              <a:t>“no” (normal API induced) runtime exceptions</a:t>
            </a:r>
          </a:p>
          <a:p>
            <a:pPr marL="220578" indent="-220578">
              <a:lnSpc>
                <a:spcPct val="85000"/>
              </a:lnSpc>
              <a:spcBef>
                <a:spcPts val="1200"/>
              </a:spcBef>
              <a:buSzPct val="100000"/>
              <a:buChar char="•"/>
              <a:defRPr sz="2200"/>
            </a:pPr>
            <a:r>
              <a:t>is (more) extensible</a:t>
            </a:r>
          </a:p>
          <a:p>
            <a:pPr marL="220578" indent="-220578">
              <a:lnSpc>
                <a:spcPct val="85000"/>
              </a:lnSpc>
              <a:spcBef>
                <a:spcPts val="1200"/>
              </a:spcBef>
              <a:buSzPct val="100000"/>
              <a:buChar char="•"/>
              <a:defRPr sz="2200"/>
            </a:pPr>
            <a:r>
              <a:t>more industry norm</a:t>
            </a:r>
          </a:p>
          <a:p>
            <a:pPr marL="220578" indent="-220578">
              <a:lnSpc>
                <a:spcPct val="85000"/>
              </a:lnSpc>
              <a:spcBef>
                <a:spcPts val="1200"/>
              </a:spcBef>
              <a:buSzPct val="100000"/>
              <a:buChar char="•"/>
              <a:defRPr sz="2200"/>
            </a:pPr>
            <a:r>
              <a:t>(DD)Eclipse “does Java well”</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title"/>
          </p:nvPr>
        </p:nvSpPr>
        <p:spPr>
          <a:prstGeom prst="rect">
            <a:avLst/>
          </a:prstGeom>
        </p:spPr>
        <p:txBody>
          <a:bodyPr/>
          <a:lstStyle/>
          <a:p>
            <a:pPr/>
            <a:r>
              <a:t>A Horrific Pitfall</a:t>
            </a:r>
          </a:p>
        </p:txBody>
      </p:sp>
      <p:sp>
        <p:nvSpPr>
          <p:cNvPr id="219" name="Shape 219"/>
          <p:cNvSpPr/>
          <p:nvPr>
            <p:ph type="body" idx="4294967295"/>
          </p:nvPr>
        </p:nvSpPr>
        <p:spPr>
          <a:xfrm>
            <a:off x="457200" y="782143"/>
            <a:ext cx="8229600" cy="3767418"/>
          </a:xfrm>
          <a:prstGeom prst="rect">
            <a:avLst/>
          </a:prstGeom>
        </p:spPr>
        <p:txBody>
          <a:bodyPr>
            <a:noAutofit/>
          </a:bodyPr>
          <a:lstStyle/>
          <a:p>
            <a:pPr marL="0" indent="0" algn="ctr">
              <a:buClrTx/>
              <a:buSzTx/>
              <a:buFontTx/>
              <a:buNone/>
              <a:defRPr b="1"/>
            </a:pPr>
            <a:r>
              <a:t>Spaghetti Code™</a:t>
            </a:r>
          </a:p>
          <a:p>
            <a:pPr marL="220578" indent="-220578">
              <a:buClrTx/>
              <a:buSzPct val="100000"/>
              <a:buFontTx/>
            </a:pPr>
            <a:r>
              <a:t>un-supportable applications that have logic strewn about through design/markup (where is the code that’s breaking?)</a:t>
            </a:r>
          </a:p>
          <a:p>
            <a:pPr marL="220578" indent="-220578">
              <a:buClrTx/>
              <a:buSzPct val="100000"/>
              <a:buFontTx/>
            </a:pPr>
            <a:r>
              <a:t>overly large SSJS script libraries that add runtime parse bloat</a:t>
            </a:r>
          </a:p>
          <a:p>
            <a:pPr marL="220578" indent="-220578">
              <a:buClrTx/>
              <a:buSzPct val="100000"/>
              <a:buFontTx/>
            </a:pPr>
            <a:r>
              <a:t>a lack of concise organization which any larger app </a:t>
            </a:r>
            <a:r>
              <a:rPr i="1"/>
              <a:t>needs</a:t>
            </a:r>
            <a:br/>
          </a:p>
          <a:p>
            <a:pPr marL="0" indent="0">
              <a:buClrTx/>
              <a:buSzTx/>
              <a:buFontTx/>
              <a:buNone/>
            </a:pPr>
            <a:r>
              <a:rPr u="sng">
                <a:solidFill>
                  <a:srgbClr val="0000FF"/>
                </a:solidFill>
                <a:uFill>
                  <a:solidFill>
                    <a:srgbClr val="0000FF"/>
                  </a:solidFill>
                </a:uFill>
                <a:hlinkClick r:id="rId3" invalidUrl="" action="" tgtFrame="" tooltip="" history="1" highlightClick="0" endSnd="0"/>
              </a:rPr>
              <a:t>SSJS is a crutch</a:t>
            </a:r>
            <a:r>
              <a:t> (at least for non-trivial / non-RAD applications)</a:t>
            </a:r>
          </a:p>
          <a:p>
            <a:pPr marL="0" indent="0">
              <a:buClrTx/>
              <a:buSzTx/>
              <a:buFontTx/>
              <a:buNone/>
            </a:pPr>
            <a:r>
              <a:t>It works, but the overarching answer is to use the Java of XPages for better performance, structure, and sanity.</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title"/>
          </p:nvPr>
        </p:nvSpPr>
        <p:spPr>
          <a:prstGeom prst="rect">
            <a:avLst/>
          </a:prstGeom>
        </p:spPr>
        <p:txBody>
          <a:bodyPr/>
          <a:lstStyle/>
          <a:p>
            <a:pPr/>
            <a:r>
              <a:t>Making Sense of the Back-End    pt.1</a:t>
            </a:r>
          </a:p>
        </p:txBody>
      </p:sp>
      <p:sp>
        <p:nvSpPr>
          <p:cNvPr id="224" name="Shape 224"/>
          <p:cNvSpPr/>
          <p:nvPr>
            <p:ph type="body" idx="4294967295"/>
          </p:nvPr>
        </p:nvSpPr>
        <p:spPr>
          <a:xfrm>
            <a:off x="457200" y="1200150"/>
            <a:ext cx="8229600" cy="3456925"/>
          </a:xfrm>
          <a:prstGeom prst="rect">
            <a:avLst/>
          </a:prstGeom>
        </p:spPr>
        <p:txBody>
          <a:bodyPr>
            <a:noAutofit/>
          </a:bodyPr>
          <a:lstStyle/>
          <a:p>
            <a:pPr marL="0" indent="0">
              <a:buClrTx/>
              <a:buSzTx/>
              <a:buFontTx/>
              <a:buNone/>
            </a:pPr>
            <a:r>
              <a:t>Data as a resource…</a:t>
            </a:r>
          </a:p>
          <a:p>
            <a:pPr/>
            <a:r>
              <a:t>how should the data:</a:t>
            </a:r>
          </a:p>
          <a:p>
            <a:pPr lvl="1" marL="685800" indent="-228600">
              <a:buSzPct val="104999"/>
              <a:buChar char="•"/>
            </a:pPr>
            <a:r>
              <a:t>validate</a:t>
            </a:r>
          </a:p>
          <a:p>
            <a:pPr lvl="2" marL="1143000" indent="-228600">
              <a:buSzPct val="104999"/>
            </a:pPr>
            <a:r>
              <a:t>at the db / data object level</a:t>
            </a:r>
          </a:p>
          <a:p>
            <a:pPr lvl="2" marL="1143000" indent="-228600">
              <a:buSzPct val="104999"/>
            </a:pPr>
            <a:r>
              <a:t>at the ui level</a:t>
            </a:r>
          </a:p>
          <a:p>
            <a:pPr lvl="1" marL="685800" indent="-228600">
              <a:buSzPct val="104999"/>
              <a:buChar char="•"/>
            </a:pPr>
            <a:r>
              <a:t>integrate</a:t>
            </a:r>
          </a:p>
          <a:p>
            <a:pPr lvl="2" marL="1143000" indent="-228600">
              <a:buSzPct val="104999"/>
            </a:pPr>
            <a:r>
              <a:t>methods of exposure (collections, records, actions)</a:t>
            </a:r>
          </a:p>
          <a:p>
            <a:pPr lvl="2" marL="1143000" indent="-228600">
              <a:buSzPct val="104999"/>
            </a:pPr>
            <a:r>
              <a:t>with other systems</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title"/>
          </p:nvPr>
        </p:nvSpPr>
        <p:spPr>
          <a:prstGeom prst="rect">
            <a:avLst/>
          </a:prstGeom>
        </p:spPr>
        <p:txBody>
          <a:bodyPr/>
          <a:lstStyle/>
          <a:p>
            <a:pPr/>
            <a:r>
              <a:t>Making Sense of the Back-End    pt.2</a:t>
            </a:r>
          </a:p>
        </p:txBody>
      </p:sp>
      <p:sp>
        <p:nvSpPr>
          <p:cNvPr id="229" name="Shape 229"/>
          <p:cNvSpPr/>
          <p:nvPr>
            <p:ph type="body" idx="4294967295"/>
          </p:nvPr>
        </p:nvSpPr>
        <p:spPr>
          <a:xfrm>
            <a:off x="457200" y="1070447"/>
            <a:ext cx="8229600" cy="3456926"/>
          </a:xfrm>
          <a:prstGeom prst="rect">
            <a:avLst/>
          </a:prstGeom>
        </p:spPr>
        <p:txBody>
          <a:bodyPr>
            <a:noAutofit/>
          </a:bodyPr>
          <a:lstStyle/>
          <a:p>
            <a:pPr marL="0" indent="0">
              <a:buClrTx/>
              <a:buSzTx/>
              <a:buFontTx/>
              <a:buNone/>
            </a:pPr>
            <a:r>
              <a:t>Use the best tools at your disposal!</a:t>
            </a:r>
          </a:p>
          <a:p>
            <a:pPr marL="220578" indent="-220578">
              <a:buClrTx/>
              <a:buSzPct val="100000"/>
              <a:buFontTx/>
            </a:pPr>
            <a:r>
              <a:rPr u="sng">
                <a:solidFill>
                  <a:srgbClr val="0000FF"/>
                </a:solidFill>
                <a:uFill>
                  <a:solidFill>
                    <a:srgbClr val="0000FF"/>
                  </a:solidFill>
                </a:uFill>
                <a:hlinkClick r:id="rId3" invalidUrl="" action="" tgtFrame="" tooltip="" history="1" highlightClick="0" endSnd="0"/>
              </a:rPr>
              <a:t>OpenNTF Domino API</a:t>
            </a:r>
          </a:p>
          <a:p>
            <a:pPr marL="220578" indent="-220578">
              <a:buClrTx/>
              <a:buSzPct val="100000"/>
              <a:buFontTx/>
            </a:pPr>
            <a:r>
              <a:rPr u="sng">
                <a:solidFill>
                  <a:srgbClr val="0000FF"/>
                </a:solidFill>
                <a:uFill>
                  <a:solidFill>
                    <a:srgbClr val="0000FF"/>
                  </a:solidFill>
                </a:uFill>
                <a:hlinkClick r:id="rId4" invalidUrl="" action="" tgtFrame="" tooltip="" history="1" highlightClick="0" endSnd="0"/>
              </a:rPr>
              <a:t>Git</a:t>
            </a:r>
            <a:r>
              <a:t> (or </a:t>
            </a:r>
            <a:r>
              <a:rPr u="sng">
                <a:solidFill>
                  <a:srgbClr val="0000FF"/>
                </a:solidFill>
                <a:uFill>
                  <a:solidFill>
                    <a:srgbClr val="0000FF"/>
                  </a:solidFill>
                </a:uFill>
                <a:hlinkClick r:id="rId5" invalidUrl="" action="" tgtFrame="" tooltip="" history="1" highlightClick="0" endSnd="0"/>
              </a:rPr>
              <a:t>Mercurial</a:t>
            </a:r>
            <a:r>
              <a:t>)</a:t>
            </a:r>
          </a:p>
          <a:p>
            <a:pPr marL="220578" indent="-220578">
              <a:buClrTx/>
              <a:buSzPct val="100000"/>
              <a:buFontTx/>
            </a:pPr>
            <a:r>
              <a:rPr u="sng">
                <a:solidFill>
                  <a:srgbClr val="0000FF"/>
                </a:solidFill>
                <a:uFill>
                  <a:solidFill>
                    <a:srgbClr val="0000FF"/>
                  </a:solidFill>
                </a:uFill>
                <a:hlinkClick r:id="rId6" invalidUrl="" action="" tgtFrame="" tooltip="" history="1" highlightClick="0" endSnd="0"/>
              </a:rPr>
              <a:t>Swiper</a:t>
            </a:r>
            <a:r>
              <a:t> (to eliminate extraneous output to ODP)</a:t>
            </a:r>
          </a:p>
          <a:p>
            <a:pPr marL="220578" indent="-220578">
              <a:buClrTx/>
              <a:buSzPct val="100000"/>
              <a:buFontTx/>
            </a:pPr>
            <a:r>
              <a:t>Apache Commons libraries (e.g.- </a:t>
            </a:r>
            <a:r>
              <a:rPr u="sng">
                <a:solidFill>
                  <a:srgbClr val="0000FF"/>
                </a:solidFill>
                <a:uFill>
                  <a:solidFill>
                    <a:srgbClr val="0000FF"/>
                  </a:solidFill>
                </a:uFill>
                <a:hlinkClick r:id="rId7" invalidUrl="" action="" tgtFrame="" tooltip="" history="1" highlightClick="0" endSnd="0"/>
              </a:rPr>
              <a:t>CollectionUtils</a:t>
            </a:r>
            <a:r>
              <a:t>, </a:t>
            </a:r>
            <a:r>
              <a:rPr u="sng">
                <a:solidFill>
                  <a:srgbClr val="0000FF"/>
                </a:solidFill>
                <a:uFill>
                  <a:solidFill>
                    <a:srgbClr val="0000FF"/>
                  </a:solidFill>
                </a:uFill>
                <a:hlinkClick r:id="rId8" invalidUrl="" action="" tgtFrame="" tooltip="" history="1" highlightClick="0" endSnd="0"/>
              </a:rPr>
              <a:t>validators</a:t>
            </a:r>
            <a:r>
              <a:t>)</a:t>
            </a:r>
          </a:p>
          <a:p>
            <a:pPr marL="220578" indent="-220578">
              <a:buClrTx/>
              <a:buSzPct val="100000"/>
              <a:buFontTx/>
            </a:pPr>
            <a:r>
              <a:rPr u="sng">
                <a:solidFill>
                  <a:srgbClr val="0000FF"/>
                </a:solidFill>
                <a:uFill>
                  <a:solidFill>
                    <a:srgbClr val="0000FF"/>
                  </a:solidFill>
                </a:uFill>
                <a:hlinkClick r:id="rId9" invalidUrl="" action="" tgtFrame="" tooltip="" history="1" highlightClick="0" endSnd="0"/>
              </a:rPr>
              <a:t>Google GSON</a:t>
            </a:r>
          </a:p>
          <a:p>
            <a:pPr marL="220578" indent="-220578">
              <a:buClrTx/>
              <a:buSzPct val="100000"/>
              <a:buFontTx/>
            </a:pPr>
            <a:r>
              <a:rPr u="sng">
                <a:solidFill>
                  <a:srgbClr val="0000FF"/>
                </a:solidFill>
                <a:uFill>
                  <a:solidFill>
                    <a:srgbClr val="0000FF"/>
                  </a:solidFill>
                </a:uFill>
                <a:hlinkClick r:id="rId10" invalidUrl="" action="" tgtFrame="" tooltip="" history="1" highlightClick="0" endSnd="0"/>
              </a:rPr>
              <a:t>Barista</a:t>
            </a:r>
            <a:r>
              <a:t> (for bean fans)</a:t>
            </a:r>
          </a:p>
          <a:p>
            <a:pPr marL="220578" indent="-220578">
              <a:buClrTx/>
              <a:buSzPct val="100000"/>
              <a:buFontTx/>
            </a:pPr>
            <a:r>
              <a:rPr u="sng">
                <a:solidFill>
                  <a:srgbClr val="0000FF"/>
                </a:solidFill>
                <a:uFill>
                  <a:solidFill>
                    <a:srgbClr val="0000FF"/>
                  </a:solidFill>
                </a:uFill>
                <a:hlinkClick r:id="rId11" invalidUrl="" action="" tgtFrame="" tooltip="" history="1" highlightClick="0" endSnd="0"/>
              </a:rPr>
              <a:t>Jesse’s Controllers</a:t>
            </a:r>
            <a:r>
              <a:t> (or whole </a:t>
            </a:r>
            <a:r>
              <a:rPr u="sng">
                <a:solidFill>
                  <a:srgbClr val="0000FF"/>
                </a:solidFill>
                <a:uFill>
                  <a:solidFill>
                    <a:srgbClr val="0000FF"/>
                  </a:solidFill>
                </a:uFill>
                <a:hlinkClick r:id="rId12" invalidUrl="" action="" tgtFrame="" tooltip="" history="1" highlightClick="0" endSnd="0"/>
              </a:rPr>
              <a:t>frostillicus framework</a:t>
            </a:r>
            <a:r>
              <a:t>)</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ph type="title"/>
          </p:nvPr>
        </p:nvSpPr>
        <p:spPr>
          <a:prstGeom prst="rect">
            <a:avLst/>
          </a:prstGeom>
        </p:spPr>
        <p:txBody>
          <a:bodyPr/>
          <a:lstStyle/>
          <a:p>
            <a:pPr/>
            <a:r>
              <a:t>Java Policy</a:t>
            </a:r>
          </a:p>
        </p:txBody>
      </p:sp>
      <p:sp>
        <p:nvSpPr>
          <p:cNvPr id="234" name="Shape 234"/>
          <p:cNvSpPr/>
          <p:nvPr>
            <p:ph type="body" idx="4294967295"/>
          </p:nvPr>
        </p:nvSpPr>
        <p:spPr>
          <a:xfrm>
            <a:off x="457200" y="1200150"/>
            <a:ext cx="8229600" cy="3456925"/>
          </a:xfrm>
          <a:prstGeom prst="rect">
            <a:avLst/>
          </a:prstGeom>
        </p:spPr>
        <p:txBody>
          <a:bodyPr>
            <a:noAutofit/>
          </a:bodyPr>
          <a:lstStyle/>
          <a:p>
            <a:pPr marL="0" indent="0">
              <a:buClrTx/>
              <a:buSzTx/>
              <a:buFontTx/>
              <a:buNone/>
            </a:pPr>
            <a:r>
              <a:t>*Certain Java libraries won’t run from an NSF container (versus OSGi plug-in) without the java.pol(icy) having additional permissions being granted.</a:t>
            </a:r>
          </a:p>
          <a:p>
            <a:pPr marL="0" indent="0">
              <a:buClrTx/>
              <a:buSzTx/>
              <a:buFontTx/>
              <a:buNone/>
            </a:pPr>
          </a:p>
          <a:p>
            <a:pPr marL="0" indent="0">
              <a:buClrTx/>
              <a:buSzTx/>
              <a:buFontTx/>
              <a:buNone/>
            </a:pPr>
            <a:r>
              <a:t>Setting the grant block for all permission</a:t>
            </a:r>
            <a:r>
              <a:rPr i="1"/>
              <a:t> </a:t>
            </a:r>
            <a:r>
              <a:t>can sound “scary”, but really only means that you’re trusting your NSF contained Java code to not bork your server via the class loader involved.</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title"/>
          </p:nvPr>
        </p:nvSpPr>
        <p:spPr>
          <a:prstGeom prst="rect">
            <a:avLst/>
          </a:prstGeom>
        </p:spPr>
        <p:txBody>
          <a:bodyPr/>
          <a:lstStyle/>
          <a:p>
            <a:pPr/>
            <a:r>
              <a:t>Who is talking?</a:t>
            </a:r>
          </a:p>
        </p:txBody>
      </p:sp>
      <p:sp>
        <p:nvSpPr>
          <p:cNvPr id="132" name="Shape 132"/>
          <p:cNvSpPr/>
          <p:nvPr>
            <p:ph type="body" sz="half" idx="4294967295"/>
          </p:nvPr>
        </p:nvSpPr>
        <p:spPr>
          <a:xfrm>
            <a:off x="444500" y="996950"/>
            <a:ext cx="4210857" cy="3943350"/>
          </a:xfrm>
          <a:prstGeom prst="rect">
            <a:avLst/>
          </a:prstGeom>
        </p:spPr>
        <p:txBody>
          <a:bodyPr>
            <a:noAutofit/>
          </a:bodyPr>
          <a:lstStyle/>
          <a:p>
            <a:pPr/>
            <a:r>
              <a:t>Eric McCormick</a:t>
            </a:r>
          </a:p>
          <a:p>
            <a:pPr/>
            <a:r>
              <a:t>developer</a:t>
            </a:r>
          </a:p>
          <a:p>
            <a:pPr/>
            <a:r>
              <a:t>husband</a:t>
            </a:r>
          </a:p>
          <a:p>
            <a:pPr/>
            <a:r>
              <a:t>father</a:t>
            </a:r>
          </a:p>
          <a:p>
            <a:pPr/>
            <a:r>
              <a:t>veteran</a:t>
            </a:r>
          </a:p>
          <a:p>
            <a:pPr/>
            <a:r>
              <a:t>former EMT</a:t>
            </a:r>
          </a:p>
          <a:p>
            <a:pPr/>
            <a:r>
              <a:t>blogger</a:t>
            </a:r>
          </a:p>
          <a:p>
            <a:pPr/>
            <a:r>
              <a:t>…more than I have space for</a:t>
            </a:r>
          </a:p>
        </p:txBody>
      </p:sp>
      <p:pic>
        <p:nvPicPr>
          <p:cNvPr id="133" name="Eric_Boldt.jpg"/>
          <p:cNvPicPr>
            <a:picLocks noChangeAspect="1"/>
          </p:cNvPicPr>
          <p:nvPr/>
        </p:nvPicPr>
        <p:blipFill>
          <a:blip r:embed="rId2">
            <a:extLst/>
          </a:blip>
          <a:stretch>
            <a:fillRect/>
          </a:stretch>
        </p:blipFill>
        <p:spPr>
          <a:xfrm>
            <a:off x="5488942" y="1113251"/>
            <a:ext cx="2475398" cy="1856549"/>
          </a:xfrm>
          <a:prstGeom prst="rect">
            <a:avLst/>
          </a:prstGeom>
          <a:ln w="12700">
            <a:miter lim="400000"/>
          </a:ln>
        </p:spPr>
      </p:pic>
      <p:pic>
        <p:nvPicPr>
          <p:cNvPr id="134" name="pasted-image.tiff"/>
          <p:cNvPicPr>
            <a:picLocks noChangeAspect="1"/>
          </p:cNvPicPr>
          <p:nvPr/>
        </p:nvPicPr>
        <p:blipFill>
          <a:blip r:embed="rId3">
            <a:extLst/>
          </a:blip>
          <a:stretch>
            <a:fillRect/>
          </a:stretch>
        </p:blipFill>
        <p:spPr>
          <a:xfrm>
            <a:off x="5615390" y="3021210"/>
            <a:ext cx="2222501" cy="533401"/>
          </a:xfrm>
          <a:prstGeom prst="rect">
            <a:avLst/>
          </a:prstGeom>
          <a:ln w="12700">
            <a:miter lim="400000"/>
          </a:ln>
        </p:spPr>
      </p:pic>
      <p:sp>
        <p:nvSpPr>
          <p:cNvPr id="135" name="Shape 135"/>
          <p:cNvSpPr/>
          <p:nvPr/>
        </p:nvSpPr>
        <p:spPr>
          <a:xfrm>
            <a:off x="6083649" y="3606022"/>
            <a:ext cx="128598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u="sng">
                <a:solidFill>
                  <a:srgbClr val="0000FF"/>
                </a:solidFill>
                <a:uFill>
                  <a:solidFill>
                    <a:srgbClr val="0000FF"/>
                  </a:solidFill>
                </a:uFill>
                <a:hlinkClick r:id="rId4"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4" invalidUrl="" action="" tgtFrame="" tooltip="" history="1" highlightClick="0" endSnd="0"/>
              </a:rPr>
              <a:t>edm00se.io</a:t>
            </a:r>
          </a:p>
        </p:txBody>
      </p:sp>
      <p:sp>
        <p:nvSpPr>
          <p:cNvPr id="136" name="Shape 136"/>
          <p:cNvSpPr/>
          <p:nvPr/>
        </p:nvSpPr>
        <p:spPr>
          <a:xfrm>
            <a:off x="6088337" y="4008095"/>
            <a:ext cx="1276609"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u="sng">
                <a:solidFill>
                  <a:srgbClr val="0000FF"/>
                </a:solidFill>
                <a:uFill>
                  <a:solidFill>
                    <a:srgbClr val="0000FF"/>
                  </a:solidFill>
                </a:uFill>
                <a:hlinkClick r:id="rId5"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5" invalidUrl="" action="" tgtFrame="" tooltip="" history="1" highlightClick="0" endSnd="0"/>
              </a:rPr>
              <a:t>@edm00se</a:t>
            </a:r>
          </a:p>
        </p:txBody>
      </p:sp>
      <p:pic>
        <p:nvPicPr>
          <p:cNvPr id="137" name="pasted-image.png"/>
          <p:cNvPicPr>
            <a:picLocks noChangeAspect="1"/>
          </p:cNvPicPr>
          <p:nvPr/>
        </p:nvPicPr>
        <p:blipFill>
          <a:blip r:embed="rId6">
            <a:extLst/>
          </a:blip>
          <a:stretch>
            <a:fillRect/>
          </a:stretch>
        </p:blipFill>
        <p:spPr>
          <a:xfrm>
            <a:off x="5895772" y="4126022"/>
            <a:ext cx="196851" cy="165355"/>
          </a:xfrm>
          <a:prstGeom prst="rect">
            <a:avLst/>
          </a:prstGeom>
          <a:ln w="12700">
            <a:miter lim="400000"/>
          </a:ln>
        </p:spPr>
      </p:pic>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236"/>
          <p:cNvSpPr/>
          <p:nvPr>
            <p:ph type="title"/>
          </p:nvPr>
        </p:nvSpPr>
        <p:spPr>
          <a:prstGeom prst="rect">
            <a:avLst/>
          </a:prstGeom>
        </p:spPr>
        <p:txBody>
          <a:bodyPr/>
          <a:lstStyle>
            <a:lvl1pPr defTabSz="434340">
              <a:defRPr sz="3800"/>
            </a:lvl1pPr>
          </a:lstStyle>
          <a:p>
            <a:pPr/>
            <a:r>
              <a:t>Back-End Components Demo (#1)</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title"/>
          </p:nvPr>
        </p:nvSpPr>
        <p:spPr>
          <a:prstGeom prst="rect">
            <a:avLst/>
          </a:prstGeom>
        </p:spPr>
        <p:txBody>
          <a:bodyPr/>
          <a:lstStyle/>
          <a:p>
            <a:pPr/>
            <a:r>
              <a:t>Concerning the App’s Front-End</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title"/>
          </p:nvPr>
        </p:nvSpPr>
        <p:spPr>
          <a:prstGeom prst="rect">
            <a:avLst/>
          </a:prstGeom>
        </p:spPr>
        <p:txBody>
          <a:bodyPr/>
          <a:lstStyle/>
          <a:p>
            <a:pPr/>
            <a:r>
              <a:t>Fasten Your Seatbelt</a:t>
            </a:r>
          </a:p>
        </p:txBody>
      </p:sp>
      <p:pic>
        <p:nvPicPr>
          <p:cNvPr id="241" name="Ear Seatbelts.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524000" y="895350"/>
            <a:ext cx="6096000" cy="3352800"/>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1000"/>
                                  </p:stCondLst>
                                  <p:childTnLst>
                                    <p:cmd type="call" cmd="playFrom(0.0)">
                                      <p:cBhvr>
                                        <p:cTn id="6" dur="7893333" fill="hold"/>
                                        <p:tgtEl>
                                          <p:spTgt spid="24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41"/>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title"/>
          </p:nvPr>
        </p:nvSpPr>
        <p:spPr>
          <a:prstGeom prst="rect">
            <a:avLst/>
          </a:prstGeom>
        </p:spPr>
        <p:txBody>
          <a:bodyPr/>
          <a:lstStyle/>
          <a:p>
            <a:pPr/>
            <a:r>
              <a:t>M-V-* and JS Frameworks</a:t>
            </a:r>
          </a:p>
        </p:txBody>
      </p:sp>
      <p:sp>
        <p:nvSpPr>
          <p:cNvPr id="244" name="Shape 244"/>
          <p:cNvSpPr/>
          <p:nvPr>
            <p:ph type="body" idx="1"/>
          </p:nvPr>
        </p:nvSpPr>
        <p:spPr>
          <a:prstGeom prst="rect">
            <a:avLst/>
          </a:prstGeom>
        </p:spPr>
        <p:txBody>
          <a:bodyPr/>
          <a:lstStyle/>
          <a:p>
            <a:pPr/>
            <a:r>
              <a:t>an explosion of frameworks and libraries that can help make our development easier</a:t>
            </a:r>
          </a:p>
          <a:p>
            <a:pPr/>
            <a:r>
              <a:t>frameworks adopting MVC, MVM, MVVM, MV* approaches to automate the data bindings and logic</a:t>
            </a:r>
          </a:p>
          <a:p>
            <a:pPr/>
            <a:r>
              <a:t>a veritable potpourri of options and many developers have quite different takes on which framework to use and why</a:t>
            </a:r>
          </a:p>
          <a:p>
            <a:pPr/>
          </a:p>
          <a:p>
            <a:pPr/>
            <a:r>
              <a:t>this can be highly opinionated, even heated</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title"/>
          </p:nvPr>
        </p:nvSpPr>
        <p:spPr>
          <a:prstGeom prst="rect">
            <a:avLst/>
          </a:prstGeom>
        </p:spPr>
        <p:txBody>
          <a:bodyPr/>
          <a:lstStyle/>
          <a:p>
            <a:pPr/>
            <a:r>
              <a:t>Advanced Tooling</a:t>
            </a:r>
          </a:p>
        </p:txBody>
      </p:sp>
      <p:sp>
        <p:nvSpPr>
          <p:cNvPr id="249" name="Shape 249"/>
          <p:cNvSpPr/>
          <p:nvPr>
            <p:ph type="body" idx="1"/>
          </p:nvPr>
        </p:nvSpPr>
        <p:spPr>
          <a:prstGeom prst="rect">
            <a:avLst/>
          </a:prstGeom>
        </p:spPr>
        <p:txBody>
          <a:bodyPr/>
          <a:lstStyle/>
          <a:p>
            <a:pPr/>
            <a:r>
              <a:t>dependency management for the front-end</a:t>
            </a:r>
          </a:p>
          <a:p>
            <a:pPr/>
            <a:r>
              <a:t>scaffolding repeatable parts of development</a:t>
            </a:r>
          </a:p>
          <a:p>
            <a:pPr/>
            <a:r>
              <a:t>task runners to provision:</a:t>
            </a:r>
          </a:p>
          <a:p>
            <a:pPr lvl="1" marL="685800" indent="-228600">
              <a:buSzPct val="104999"/>
              <a:buChar char="•"/>
            </a:pPr>
            <a:r>
              <a:t>distributable / deployment builds</a:t>
            </a:r>
          </a:p>
          <a:p>
            <a:pPr lvl="1" marL="685800" indent="-228600">
              <a:buSzPct val="104999"/>
              <a:buChar char="•"/>
            </a:pPr>
            <a:r>
              <a:t>complete with minification/uglification</a:t>
            </a:r>
          </a:p>
          <a:p>
            <a:pPr lvl="1" marL="685800" indent="-228600">
              <a:buSzPct val="104999"/>
              <a:buChar char="•"/>
            </a:pPr>
            <a:r>
              <a:t>automatic reload during development</a:t>
            </a:r>
          </a:p>
          <a:p>
            <a:pPr lvl="1" marL="685800" indent="-228600">
              <a:buSzPct val="104999"/>
              <a:buChar char="•"/>
            </a:pPr>
            <a:r>
              <a:t>unit / e2e testing</a:t>
            </a:r>
          </a:p>
          <a:p>
            <a:pPr lvl="1" marL="685800" indent="-228600">
              <a:buSzPct val="104999"/>
              <a:buChar char="•"/>
            </a:pPr>
            <a:r>
              <a:t>publishing documentation</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hape 251"/>
          <p:cNvSpPr/>
          <p:nvPr>
            <p:ph type="title"/>
          </p:nvPr>
        </p:nvSpPr>
        <p:spPr>
          <a:prstGeom prst="rect">
            <a:avLst/>
          </a:prstGeom>
        </p:spPr>
        <p:txBody>
          <a:bodyPr/>
          <a:lstStyle/>
          <a:p>
            <a:pPr/>
            <a:r>
              <a:t>In other words…</a:t>
            </a:r>
          </a:p>
        </p:txBody>
      </p:sp>
      <p:sp>
        <p:nvSpPr>
          <p:cNvPr id="252" name="Shape 252"/>
          <p:cNvSpPr/>
          <p:nvPr>
            <p:ph type="body" idx="1"/>
          </p:nvPr>
        </p:nvSpPr>
        <p:spPr>
          <a:prstGeom prst="rect">
            <a:avLst/>
          </a:prstGeom>
        </p:spPr>
        <p:txBody>
          <a:bodyPr/>
          <a:lstStyle/>
          <a:p>
            <a:pPr marL="0" indent="0">
              <a:buClrTx/>
              <a:buSzTx/>
              <a:buFontTx/>
              <a:buNone/>
            </a:pPr>
          </a:p>
          <a:p>
            <a:pPr marL="0" indent="0">
              <a:buClrTx/>
              <a:buSzTx/>
              <a:buFontTx/>
              <a:buNone/>
            </a:pPr>
          </a:p>
          <a:p>
            <a:pPr marL="0" indent="0">
              <a:buClrTx/>
              <a:buSzTx/>
              <a:buFontTx/>
              <a:buNone/>
            </a:pPr>
          </a:p>
          <a:p>
            <a:pPr marL="0" indent="0" algn="ctr">
              <a:buClrTx/>
              <a:buSzTx/>
              <a:buFontTx/>
              <a:buNone/>
            </a:pPr>
            <a:r>
              <a:t>If you can, automate it!</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Shape 254"/>
          <p:cNvSpPr/>
          <p:nvPr>
            <p:ph type="title"/>
          </p:nvPr>
        </p:nvSpPr>
        <p:spPr>
          <a:prstGeom prst="rect">
            <a:avLst/>
          </a:prstGeom>
        </p:spPr>
        <p:txBody>
          <a:bodyPr/>
          <a:lstStyle>
            <a:lvl1pPr defTabSz="429768">
              <a:defRPr sz="3759"/>
            </a:lvl1pPr>
          </a:lstStyle>
          <a:p>
            <a:pPr/>
            <a:r>
              <a:t>Front-End Components Demo (#2)</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title"/>
          </p:nvPr>
        </p:nvSpPr>
        <p:spPr>
          <a:prstGeom prst="rect">
            <a:avLst/>
          </a:prstGeom>
        </p:spPr>
        <p:txBody>
          <a:bodyPr/>
          <a:lstStyle/>
          <a:p>
            <a:pPr/>
            <a:r>
              <a:t>Opportunity Demo (#3)</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title"/>
          </p:nvPr>
        </p:nvSpPr>
        <p:spPr>
          <a:prstGeom prst="rect">
            <a:avLst/>
          </a:prstGeom>
        </p:spPr>
        <p:txBody>
          <a:bodyPr/>
          <a:lstStyle/>
          <a:p>
            <a:pPr/>
            <a:r>
              <a:t>Opportunity Demo (#4)</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Shape 260"/>
          <p:cNvSpPr/>
          <p:nvPr>
            <p:ph type="title"/>
          </p:nvPr>
        </p:nvSpPr>
        <p:spPr>
          <a:prstGeom prst="rect">
            <a:avLst/>
          </a:prstGeom>
        </p:spPr>
        <p:txBody>
          <a:bodyPr/>
          <a:lstStyle/>
          <a:p>
            <a:pPr/>
            <a:r>
              <a:t>Q&amp;A</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title"/>
          </p:nvPr>
        </p:nvSpPr>
        <p:spPr>
          <a:prstGeom prst="rect">
            <a:avLst/>
          </a:prstGeom>
        </p:spPr>
        <p:txBody>
          <a:bodyPr/>
          <a:lstStyle/>
          <a:p>
            <a:pPr/>
            <a:r>
              <a:t>Who, continued</a:t>
            </a:r>
          </a:p>
        </p:txBody>
      </p:sp>
      <p:sp>
        <p:nvSpPr>
          <p:cNvPr id="140" name="Shape 140"/>
          <p:cNvSpPr/>
          <p:nvPr>
            <p:ph type="body" idx="4294967295"/>
          </p:nvPr>
        </p:nvSpPr>
        <p:spPr>
          <a:xfrm>
            <a:off x="457200" y="1200150"/>
            <a:ext cx="7645400" cy="3340100"/>
          </a:xfrm>
          <a:prstGeom prst="rect">
            <a:avLst/>
          </a:prstGeom>
        </p:spPr>
        <p:txBody>
          <a:bodyPr>
            <a:noAutofit/>
          </a:bodyPr>
          <a:lstStyle/>
          <a:p>
            <a:pPr/>
            <a:r>
              <a:t>Web Developer at</a:t>
            </a:r>
          </a:p>
          <a:p>
            <a:pPr lvl="1"/>
            <a:r>
              <a:t>a fourth-generation, family-owned professional construction services firm, in operation since 1889</a:t>
            </a:r>
          </a:p>
          <a:p>
            <a:pPr/>
            <a:r>
              <a:t>my focus usually revolves around:</a:t>
            </a:r>
          </a:p>
          <a:p>
            <a:pPr lvl="1"/>
            <a:r>
              <a:t>document control</a:t>
            </a:r>
          </a:p>
          <a:p>
            <a:pPr lvl="1"/>
            <a:r>
              <a:t>productivity and performance metrics</a:t>
            </a:r>
          </a:p>
          <a:p>
            <a:pPr lvl="1"/>
            <a:r>
              <a:t>system integration</a:t>
            </a:r>
          </a:p>
          <a:p>
            <a:pPr lvl="1"/>
            <a:r>
              <a:t>process automation</a:t>
            </a:r>
          </a:p>
        </p:txBody>
      </p:sp>
      <p:pic>
        <p:nvPicPr>
          <p:cNvPr id="141" name="125boldtlogo.png">
            <a:hlinkClick r:id="rId2" invalidUrl="" action="" tgtFrame="" tooltip="" history="1" highlightClick="0" endSnd="0"/>
          </p:cNvPr>
          <p:cNvPicPr>
            <a:picLocks noChangeAspect="1"/>
          </p:cNvPicPr>
          <p:nvPr/>
        </p:nvPicPr>
        <p:blipFill>
          <a:blip r:embed="rId3">
            <a:extLst/>
          </a:blip>
          <a:stretch>
            <a:fillRect/>
          </a:stretch>
        </p:blipFill>
        <p:spPr>
          <a:xfrm>
            <a:off x="3073400" y="1206500"/>
            <a:ext cx="2413000" cy="386080"/>
          </a:xfrm>
          <a:prstGeom prst="rect">
            <a:avLst/>
          </a:prstGeom>
          <a:ln w="12700">
            <a:miter lim="400000"/>
          </a:ln>
        </p:spPr>
      </p:pic>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hape 262"/>
          <p:cNvSpPr/>
          <p:nvPr>
            <p:ph type="title"/>
          </p:nvPr>
        </p:nvSpPr>
        <p:spPr>
          <a:prstGeom prst="rect">
            <a:avLst/>
          </a:prstGeom>
        </p:spPr>
        <p:txBody>
          <a:bodyPr/>
          <a:lstStyle/>
          <a:p>
            <a:pPr/>
            <a:r>
              <a:t>Summary</a:t>
            </a:r>
          </a:p>
        </p:txBody>
      </p:sp>
      <p:sp>
        <p:nvSpPr>
          <p:cNvPr id="263" name="Shape 263"/>
          <p:cNvSpPr/>
          <p:nvPr>
            <p:ph type="body" idx="1"/>
          </p:nvPr>
        </p:nvSpPr>
        <p:spPr>
          <a:prstGeom prst="rect">
            <a:avLst/>
          </a:prstGeom>
        </p:spPr>
        <p:txBody>
          <a:bodyPr/>
          <a:lstStyle/>
          <a:p>
            <a:pPr marL="219455" indent="-219455" defTabSz="438911">
              <a:spcBef>
                <a:spcPts val="1100"/>
              </a:spcBef>
              <a:defRPr sz="2112"/>
            </a:pPr>
            <a:r>
              <a:t>we’ve covered the components of application structure options and practices to build better applications through segregated service layers</a:t>
            </a:r>
          </a:p>
          <a:p>
            <a:pPr marL="219455" indent="-219455" defTabSz="438911">
              <a:spcBef>
                <a:spcPts val="1100"/>
              </a:spcBef>
              <a:defRPr sz="2112"/>
            </a:pPr>
            <a:r>
              <a:t>…practices and techniques to automate and expedite our data modeling and delivery of our data service with business logic, exposing it via RESTful API (or others)</a:t>
            </a:r>
          </a:p>
          <a:p>
            <a:pPr marL="219455" indent="-219455" defTabSz="438911">
              <a:spcBef>
                <a:spcPts val="1100"/>
              </a:spcBef>
              <a:defRPr sz="2112"/>
            </a:pPr>
            <a:r>
              <a:t>…front-end frameworks for better UI-layers in applications</a:t>
            </a:r>
          </a:p>
          <a:p>
            <a:pPr marL="219455" indent="-219455" defTabSz="438911">
              <a:spcBef>
                <a:spcPts val="1100"/>
              </a:spcBef>
              <a:defRPr sz="2112"/>
            </a:pPr>
            <a:r>
              <a:t>…advanced tooling which can help aid in creating those advanced front-ends and provide a completed picture of testing, documentation, and deployment beyond the back-end</a:t>
            </a:r>
          </a:p>
          <a:p>
            <a:pPr marL="219455" indent="-219455" defTabSz="438911">
              <a:spcBef>
                <a:spcPts val="1100"/>
              </a:spcBef>
              <a:defRPr sz="2112"/>
            </a:pPr>
            <a:r>
              <a:t>we did not cover how to grow a beard</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Shape 265"/>
          <p:cNvSpPr/>
          <p:nvPr>
            <p:ph type="title"/>
          </p:nvPr>
        </p:nvSpPr>
        <p:spPr>
          <a:prstGeom prst="rect">
            <a:avLst/>
          </a:prstGeom>
        </p:spPr>
        <p:txBody>
          <a:bodyPr/>
          <a:lstStyle/>
          <a:p>
            <a:pPr/>
            <a:r>
              <a:t>Let’s Build Happy Little Apps</a:t>
            </a:r>
          </a:p>
        </p:txBody>
      </p:sp>
      <p:pic>
        <p:nvPicPr>
          <p:cNvPr id="266" name="pasted-image.png"/>
          <p:cNvPicPr>
            <a:picLocks noChangeAspect="1"/>
          </p:cNvPicPr>
          <p:nvPr/>
        </p:nvPicPr>
        <p:blipFill>
          <a:blip r:embed="rId3">
            <a:extLst/>
          </a:blip>
          <a:stretch>
            <a:fillRect/>
          </a:stretch>
        </p:blipFill>
        <p:spPr>
          <a:xfrm>
            <a:off x="1983936" y="765281"/>
            <a:ext cx="5176128" cy="3612938"/>
          </a:xfrm>
          <a:prstGeom prst="rect">
            <a:avLst/>
          </a:prstGeom>
          <a:ln w="12700">
            <a:miter lim="400000"/>
          </a:ln>
        </p:spPr>
      </p:pic>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hape 270"/>
          <p:cNvSpPr/>
          <p:nvPr>
            <p:ph type="title"/>
          </p:nvPr>
        </p:nvSpPr>
        <p:spPr>
          <a:xfrm>
            <a:off x="273049" y="622300"/>
            <a:ext cx="7507290" cy="730250"/>
          </a:xfrm>
          <a:prstGeom prst="rect">
            <a:avLst/>
          </a:prstGeom>
        </p:spPr>
        <p:txBody>
          <a:bodyPr/>
          <a:lstStyle/>
          <a:p>
            <a:pPr/>
            <a:r>
              <a:t>Thank You</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ph type="title"/>
          </p:nvPr>
        </p:nvSpPr>
        <p:spPr>
          <a:xfrm>
            <a:off x="212724" y="103187"/>
            <a:ext cx="7780340" cy="771526"/>
          </a:xfrm>
          <a:prstGeom prst="rect">
            <a:avLst/>
          </a:prstGeom>
        </p:spPr>
        <p:txBody>
          <a:bodyPr/>
          <a:lstStyle>
            <a:lvl1pPr>
              <a:defRPr>
                <a:solidFill>
                  <a:schemeClr val="accent2"/>
                </a:solidFill>
              </a:defRPr>
            </a:lvl1pPr>
          </a:lstStyle>
          <a:p>
            <a:pPr/>
            <a:r>
              <a:t>Acknowledgements and Disclaimers</a:t>
            </a:r>
          </a:p>
        </p:txBody>
      </p:sp>
      <p:sp>
        <p:nvSpPr>
          <p:cNvPr id="273" name="Shape 273"/>
          <p:cNvSpPr/>
          <p:nvPr>
            <p:ph type="body" idx="1"/>
          </p:nvPr>
        </p:nvSpPr>
        <p:spPr>
          <a:xfrm>
            <a:off x="212725" y="1038225"/>
            <a:ext cx="8286750" cy="4421188"/>
          </a:xfrm>
          <a:prstGeom prst="rect">
            <a:avLst/>
          </a:prstGeom>
        </p:spPr>
        <p:txBody>
          <a:bodyPr/>
          <a:lstStyle/>
          <a:p>
            <a:pPr marL="0" indent="0">
              <a:lnSpc>
                <a:spcPct val="100000"/>
              </a:lnSpc>
              <a:buSzTx/>
              <a:buNone/>
              <a:defRPr b="1" sz="900"/>
            </a:pPr>
            <a:r>
              <a:t>Availability</a:t>
            </a:r>
            <a:r>
              <a:rPr b="0"/>
              <a:t>. References in this presentation to IBM products, programs, or services do not imply that they will be available in all countries in which IBM operates. </a:t>
            </a:r>
            <a:endParaRPr b="0"/>
          </a:p>
          <a:p>
            <a:pPr marL="0" indent="0">
              <a:lnSpc>
                <a:spcPct val="100000"/>
              </a:lnSpc>
              <a:buSzTx/>
              <a:buNone/>
              <a:defRPr sz="900"/>
            </a:pPr>
            <a:r>
              <a:t>The workshops, sessions and materials have been prepared by IBM or the session speakers and reflect their own views.  They are provided for informational purposes only, and are neither intended to, nor shall have the effect of being, legal or other guidance or advice to any participant.  While efforts were made to verify the completeness and accuracy of the information contained in this presentation, it is provided AS-IS without warranty of any kind, express or implied. IBM shall not be responsible for any damages arising out of the use of, or otherwise related to, this presentation or any other materials. Nothing contained in this presentation is intended to, nor shall have the effect of, creating any warranties or representations from IBM or its suppliers or licensors, or altering the terms and conditions of the applicable license agreement governing the use of IBM software.</a:t>
            </a:r>
          </a:p>
          <a:p>
            <a:pPr marL="0" indent="0">
              <a:lnSpc>
                <a:spcPct val="100000"/>
              </a:lnSpc>
              <a:buSzTx/>
              <a:buNone/>
              <a:defRPr sz="900"/>
            </a:pPr>
            <a:r>
              <a:t>All customer examples described are presented as illustrations of how those customers have used IBM products and the results they may have achieved.  Actual environmental costs and performance characteristics may vary by customer.  Nothing contained in these materials is intended to, nor shall have the effect of, stating or implying that any activities undertaken by you will result in any specific sales, revenue growth or other results.</a:t>
            </a: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title"/>
          </p:nvPr>
        </p:nvSpPr>
        <p:spPr>
          <a:xfrm>
            <a:off x="212724" y="103187"/>
            <a:ext cx="7780340" cy="771526"/>
          </a:xfrm>
          <a:prstGeom prst="rect">
            <a:avLst/>
          </a:prstGeom>
        </p:spPr>
        <p:txBody>
          <a:bodyPr/>
          <a:lstStyle>
            <a:lvl1pPr>
              <a:defRPr>
                <a:solidFill>
                  <a:schemeClr val="accent2"/>
                </a:solidFill>
              </a:defRPr>
            </a:lvl1pPr>
          </a:lstStyle>
          <a:p>
            <a:pPr/>
            <a:r>
              <a:t>Acknowledgements and Disclaimers cont.</a:t>
            </a:r>
          </a:p>
        </p:txBody>
      </p:sp>
      <p:sp>
        <p:nvSpPr>
          <p:cNvPr id="276" name="Shape 276"/>
          <p:cNvSpPr/>
          <p:nvPr>
            <p:ph type="body" idx="1"/>
          </p:nvPr>
        </p:nvSpPr>
        <p:spPr>
          <a:xfrm>
            <a:off x="212725" y="1038225"/>
            <a:ext cx="8286750" cy="3343276"/>
          </a:xfrm>
          <a:prstGeom prst="rect">
            <a:avLst/>
          </a:prstGeom>
        </p:spPr>
        <p:txBody>
          <a:bodyPr/>
          <a:lstStyle/>
          <a:p>
            <a:pPr marL="114300" indent="-114300">
              <a:buSzTx/>
              <a:buNone/>
              <a:defRPr b="1" i="1" sz="900"/>
            </a:pPr>
            <a:r>
              <a:t>© Copyright IBM Corporation 2015. All rights reserved.</a:t>
            </a:r>
          </a:p>
          <a:p>
            <a:pPr marL="114300" indent="-114300">
              <a:defRPr b="1" i="1" sz="900"/>
            </a:pPr>
            <a:r>
              <a:t>U.S. Government Users Restricted Rights - Use, duplication or disclosure restricted by GSA ADP Schedule Contract with IBM Corp.</a:t>
            </a:r>
          </a:p>
          <a:p>
            <a:pPr marL="114300" indent="-114300">
              <a:defRPr sz="900"/>
            </a:pPr>
            <a:r>
              <a:t>IBM, the IBM logo, ibm.com, IBM Bluemix, IBM Domino</a:t>
            </a:r>
            <a:r>
              <a:rPr>
                <a:solidFill>
                  <a:srgbClr val="F54604"/>
                </a:solidFill>
              </a:rPr>
              <a:t>,</a:t>
            </a:r>
            <a:r>
              <a:t> and IBM XPages are trademarks or registered trademarks of International Business Machines Corporation in the United States, other countries, or both. If these and other IBM trademarked terms are marked on their first occurrence in this information with a trademark symbol (® or ™), these symbols indicate U.S. registered or common law trademarks owned by IBM at the time this information was published. Such trademarks may also be registered or common law trademarks in other countries. A current list of IBM trademarks is available on the Web at </a:t>
            </a:r>
            <a:r>
              <a:t>“</a:t>
            </a:r>
            <a:r>
              <a:t>Copyright and trademark information</a:t>
            </a:r>
            <a:r>
              <a:t>”</a:t>
            </a:r>
            <a:r>
              <a:t> at </a:t>
            </a:r>
            <a:r>
              <a:rPr u="sng">
                <a:solidFill>
                  <a:srgbClr val="0000FF"/>
                </a:solidFill>
                <a:uFill>
                  <a:solidFill>
                    <a:srgbClr val="0000FF"/>
                  </a:solidFill>
                </a:uFill>
                <a:hlinkClick r:id="rId2" invalidUrl="" action="" tgtFrame="" tooltip="" history="1" highlightClick="0" endSnd="0"/>
              </a:rPr>
              <a:t>www.ibm.com/legal/copytrade.shtml</a:t>
            </a:r>
          </a:p>
          <a:p>
            <a:pPr marL="114300" indent="-114300">
              <a:buSzTx/>
              <a:buNone/>
              <a:defRPr sz="900"/>
            </a:pPr>
            <a:r>
              <a:t>Monty Python and the Holy Grail and its images and likenesses are intellectual property (trademarked or otherwise) of the Monty Python comedy group (a.k.a.- Monty Python’s Flying Circus).</a:t>
            </a:r>
          </a:p>
          <a:p>
            <a:pPr marL="114300" indent="-114300">
              <a:buSzTx/>
              <a:buNone/>
              <a:defRPr sz="900"/>
            </a:pPr>
            <a:r>
              <a:t>LEGO Deadpool and its character’s likeness is trademarked and owned by Marvel and LEGO.</a:t>
            </a:r>
          </a:p>
          <a:p>
            <a:pPr marL="114300" indent="-114300">
              <a:buSzTx/>
              <a:buNone/>
              <a:defRPr sz="900"/>
            </a:pPr>
            <a:r>
              <a:t>Range is property of Paramount Pictures and Nickelodeon Movies.</a:t>
            </a:r>
          </a:p>
          <a:p>
            <a:pPr marL="114300" indent="-114300">
              <a:buSzTx/>
              <a:buNone/>
              <a:defRPr sz="900"/>
            </a:pPr>
            <a:r>
              <a:t>The IT Crowd is property of Talkback Thames and Retort, as aired on BBC.</a:t>
            </a:r>
          </a:p>
          <a:p>
            <a:pPr marL="114300" indent="-114300">
              <a:buSzTx/>
              <a:buNone/>
              <a:defRPr sz="900"/>
            </a:pPr>
            <a:r>
              <a:t>The Joy of Painting, with artist Bob Ross, is property of Bob Ross and BRI Productions.</a:t>
            </a:r>
          </a:p>
          <a:p>
            <a:pPr marL="114300" indent="-114300">
              <a:buSzTx/>
              <a:buNone/>
              <a:defRPr sz="900"/>
            </a:pPr>
            <a:r>
              <a:t>Other company, product, or service names may be trademarks or service marks of others.</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title"/>
          </p:nvPr>
        </p:nvSpPr>
        <p:spPr>
          <a:prstGeom prst="rect">
            <a:avLst/>
          </a:prstGeom>
        </p:spPr>
        <p:txBody>
          <a:bodyPr/>
          <a:lstStyle/>
          <a:p>
            <a:pPr/>
            <a:r>
              <a:t>Who's This Session For, and Why?</a:t>
            </a:r>
          </a:p>
        </p:txBody>
      </p:sp>
      <p:sp>
        <p:nvSpPr>
          <p:cNvPr id="144" name="Shape 144"/>
          <p:cNvSpPr/>
          <p:nvPr>
            <p:ph type="body" idx="4294967295"/>
          </p:nvPr>
        </p:nvSpPr>
        <p:spPr>
          <a:xfrm>
            <a:off x="457200" y="1200150"/>
            <a:ext cx="7645400" cy="3340100"/>
          </a:xfrm>
          <a:prstGeom prst="rect">
            <a:avLst/>
          </a:prstGeom>
        </p:spPr>
        <p:txBody>
          <a:bodyPr>
            <a:noAutofit/>
          </a:bodyPr>
          <a:lstStyle/>
          <a:p>
            <a:pPr/>
            <a:r>
              <a:t>Developers, who have a passion for</a:t>
            </a:r>
          </a:p>
          <a:p>
            <a:pPr lvl="1"/>
            <a:r>
              <a:t>application structure, standards, and maintenance</a:t>
            </a:r>
          </a:p>
          <a:p>
            <a:pPr lvl="1"/>
            <a:r>
              <a:t>documentation</a:t>
            </a:r>
          </a:p>
          <a:p>
            <a:pPr lvl="1"/>
            <a:r>
              <a:t>testing</a:t>
            </a:r>
          </a:p>
          <a:p>
            <a:pPr lvl="1"/>
            <a:r>
              <a:t>automation</a:t>
            </a:r>
          </a:p>
          <a:p>
            <a:pPr/>
            <a:r>
              <a:t>Non-Developers (development-adjacent roles)</a:t>
            </a:r>
          </a:p>
          <a:p>
            <a:pPr lvl="1"/>
            <a:r>
              <a:t>who want a developer's take on the above</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title"/>
          </p:nvPr>
        </p:nvSpPr>
        <p:spPr>
          <a:prstGeom prst="rect">
            <a:avLst/>
          </a:prstGeom>
        </p:spPr>
        <p:txBody>
          <a:bodyPr/>
          <a:lstStyle/>
          <a:p>
            <a:pPr/>
            <a:r>
              <a:t>What's the Session?</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title"/>
          </p:nvPr>
        </p:nvSpPr>
        <p:spPr>
          <a:prstGeom prst="rect">
            <a:avLst/>
          </a:prstGeom>
        </p:spPr>
        <p:txBody>
          <a:bodyPr/>
          <a:lstStyle/>
          <a:p>
            <a:pPr/>
            <a:r>
              <a:t>AD-1380: A Beard, An App, A Blender…</a:t>
            </a:r>
          </a:p>
        </p:txBody>
      </p:sp>
      <p:sp>
        <p:nvSpPr>
          <p:cNvPr id="149" name="Shape 149"/>
          <p:cNvSpPr/>
          <p:nvPr>
            <p:ph type="body" idx="4294967295"/>
          </p:nvPr>
        </p:nvSpPr>
        <p:spPr>
          <a:xfrm>
            <a:off x="457200" y="1200150"/>
            <a:ext cx="8229600" cy="3340100"/>
          </a:xfrm>
          <a:prstGeom prst="rect">
            <a:avLst/>
          </a:prstGeom>
        </p:spPr>
        <p:txBody>
          <a:bodyPr>
            <a:noAutofit/>
          </a:bodyPr>
          <a:lstStyle/>
          <a:p>
            <a:pPr/>
            <a:r>
              <a:t>…one developer’s take on building applications with Domino/XPages</a:t>
            </a:r>
          </a:p>
          <a:p>
            <a:pPr/>
          </a:p>
          <a:p>
            <a:pPr/>
            <a:r>
              <a:t>should probably be …one developer’s take on </a:t>
            </a:r>
            <a:r>
              <a:rPr i="1"/>
              <a:t>expanding how we can</a:t>
            </a:r>
            <a:r>
              <a:t> build applications with Domino/XPages</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title"/>
          </p:nvPr>
        </p:nvSpPr>
        <p:spPr>
          <a:prstGeom prst="rect">
            <a:avLst/>
          </a:prstGeom>
        </p:spPr>
        <p:txBody>
          <a:bodyPr/>
          <a:lstStyle/>
          <a:p>
            <a:pPr/>
            <a:r>
              <a:t>Session Abstract</a:t>
            </a:r>
          </a:p>
        </p:txBody>
      </p:sp>
      <p:sp>
        <p:nvSpPr>
          <p:cNvPr id="152" name="Shape 152"/>
          <p:cNvSpPr/>
          <p:nvPr>
            <p:ph type="body" idx="1"/>
          </p:nvPr>
        </p:nvSpPr>
        <p:spPr>
          <a:prstGeom prst="rect">
            <a:avLst/>
          </a:prstGeom>
        </p:spPr>
        <p:txBody>
          <a:bodyPr/>
          <a:lstStyle>
            <a:lvl1pPr marL="0" indent="0">
              <a:lnSpc>
                <a:spcPct val="100000"/>
              </a:lnSpc>
              <a:buClrTx/>
              <a:buSzTx/>
              <a:buFontTx/>
              <a:buNone/>
              <a:defRPr i="1" sz="2000">
                <a:solidFill>
                  <a:srgbClr val="808080"/>
                </a:solidFill>
              </a:defRPr>
            </a:lvl1pPr>
          </a:lstStyle>
          <a:p>
            <a:pPr/>
            <a:r>
              <a:t>Building applications with Domino/XPages opens a number of doors. Choosing the right path is what becomes hard. This is a session on one developer's take on the way we can structure our applications to get the best of the Domino/XPages platform in addition to all the modern, front-end tooling that the rest of the industry is using to great advantage. This session will cover an approach to app dev via application segregation mechanics, providing the data via HttpServlets to provide a RESTful JSON API, and a UI-layer that automates the majority of concerns via a JS MV* framework. Front-end tooling via Yeoman, Grunt, and Bower (and/or others) can aid in our development and testing, back-end mocks for making contracted work easier, and other techniques.</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title"/>
          </p:nvPr>
        </p:nvSpPr>
        <p:spPr>
          <a:prstGeom prst="rect">
            <a:avLst/>
          </a:prstGeom>
        </p:spPr>
        <p:txBody>
          <a:bodyPr/>
          <a:lstStyle/>
          <a:p>
            <a:pPr/>
            <a:r>
              <a:t>Ms. America Statement </a:t>
            </a:r>
          </a:p>
        </p:txBody>
      </p:sp>
      <p:sp>
        <p:nvSpPr>
          <p:cNvPr id="155" name="Shape 155"/>
          <p:cNvSpPr/>
          <p:nvPr>
            <p:ph type="body" idx="1"/>
          </p:nvPr>
        </p:nvSpPr>
        <p:spPr>
          <a:prstGeom prst="rect">
            <a:avLst/>
          </a:prstGeom>
        </p:spPr>
        <p:txBody>
          <a:bodyPr/>
          <a:lstStyle/>
          <a:p>
            <a:pPr marL="0" indent="0" algn="ctr">
              <a:buClrTx/>
              <a:buSzTx/>
              <a:buFontTx/>
              <a:buNone/>
              <a:defRPr b="1"/>
            </a:pPr>
          </a:p>
          <a:p>
            <a:pPr marL="294105" indent="-294105">
              <a:buClrTx/>
              <a:buSzPct val="100000"/>
              <a:buFontTx/>
              <a:buAutoNum type="arabicPeriod" startAt="1"/>
            </a:pPr>
            <a:r>
              <a:t>A harmonious development environment for myself and any development staff at my company</a:t>
            </a:r>
          </a:p>
          <a:p>
            <a:pPr marL="294105" indent="-294105">
              <a:buClrTx/>
              <a:buSzPct val="100000"/>
              <a:buFontTx/>
              <a:buAutoNum type="arabicPeriod" startAt="1"/>
            </a:pPr>
            <a:r>
              <a:t>A unified </a:t>
            </a:r>
            <a:r>
              <a:rPr strike="sngStrike"/>
              <a:t>theory</a:t>
            </a:r>
            <a:r>
              <a:t> practice of development, for consistent cross-platform and cross-app development behavior</a:t>
            </a:r>
          </a:p>
          <a:p>
            <a:pPr marL="294105" indent="-294105">
              <a:buClrTx/>
              <a:buSzPct val="100000"/>
              <a:buFontTx/>
              <a:buAutoNum type="arabicPeriod" startAt="1"/>
            </a:pPr>
            <a:r>
              <a:t>Making all application logic and data consistently accessible across separate, but organic, systems</a:t>
            </a:r>
          </a:p>
          <a:p>
            <a:pPr marL="294105" indent="-294105">
              <a:buClrTx/>
              <a:buSzPct val="100000"/>
              <a:buFontTx/>
              <a:buAutoNum type="arabicPeriod" startAt="1"/>
            </a:pPr>
            <a:r>
              <a:t>Making contracted development work more easily performed</a:t>
            </a:r>
          </a:p>
          <a:p>
            <a:pPr marL="294105" indent="-294105">
              <a:buClrTx/>
              <a:buSzPct val="100000"/>
              <a:buFontTx/>
              <a:buAutoNum type="arabicPeriod" startAt="1"/>
            </a:pPr>
            <a:r>
              <a:t>Automating everything I can</a:t>
            </a:r>
          </a:p>
        </p:txBody>
      </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Connect2015-PPT Template-16x9_EXTERNAL">
  <a:themeElements>
    <a:clrScheme name="Connect2015-PPT Template-16x9_EXTERNAL">
      <a:dk1>
        <a:srgbClr val="000000"/>
      </a:dk1>
      <a:lt1>
        <a:srgbClr val="FFFFFF"/>
      </a:lt1>
      <a:dk2>
        <a:srgbClr val="A7A7A7"/>
      </a:dk2>
      <a:lt2>
        <a:srgbClr val="535353"/>
      </a:lt2>
      <a:accent1>
        <a:srgbClr val="5792D7"/>
      </a:accent1>
      <a:accent2>
        <a:srgbClr val="41AD93"/>
      </a:accent2>
      <a:accent3>
        <a:srgbClr val="86C649"/>
      </a:accent3>
      <a:accent4>
        <a:srgbClr val="3E7DCA"/>
      </a:accent4>
      <a:accent5>
        <a:srgbClr val="D72F3E"/>
      </a:accent5>
      <a:accent6>
        <a:srgbClr val="F6DB55"/>
      </a:accent6>
      <a:hlink>
        <a:srgbClr val="0000FF"/>
      </a:hlink>
      <a:folHlink>
        <a:srgbClr val="FF00FF"/>
      </a:folHlink>
    </a:clrScheme>
    <a:fontScheme name="Connect2015-PPT Template-16x9_EXTERNAL">
      <a:majorFont>
        <a:latin typeface="Arial"/>
        <a:ea typeface="Arial"/>
        <a:cs typeface="Arial"/>
      </a:majorFont>
      <a:minorFont>
        <a:latin typeface="Helvetica"/>
        <a:ea typeface="Helvetica"/>
        <a:cs typeface="Helvetica"/>
      </a:minorFont>
    </a:fontScheme>
    <a:fmtScheme name="Connect2015-PPT Template-16x9_EXTERN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onnect2015-PPT Template-16x9_EXTERNAL">
  <a:themeElements>
    <a:clrScheme name="Connect2015-PPT Template-16x9_EXTERNAL">
      <a:dk1>
        <a:srgbClr val="000000"/>
      </a:dk1>
      <a:lt1>
        <a:srgbClr val="FFFFFF"/>
      </a:lt1>
      <a:dk2>
        <a:srgbClr val="A7A7A7"/>
      </a:dk2>
      <a:lt2>
        <a:srgbClr val="535353"/>
      </a:lt2>
      <a:accent1>
        <a:srgbClr val="5792D7"/>
      </a:accent1>
      <a:accent2>
        <a:srgbClr val="41AD93"/>
      </a:accent2>
      <a:accent3>
        <a:srgbClr val="86C649"/>
      </a:accent3>
      <a:accent4>
        <a:srgbClr val="3E7DCA"/>
      </a:accent4>
      <a:accent5>
        <a:srgbClr val="D72F3E"/>
      </a:accent5>
      <a:accent6>
        <a:srgbClr val="F6DB55"/>
      </a:accent6>
      <a:hlink>
        <a:srgbClr val="0000FF"/>
      </a:hlink>
      <a:folHlink>
        <a:srgbClr val="FF00FF"/>
      </a:folHlink>
    </a:clrScheme>
    <a:fontScheme name="Connect2015-PPT Template-16x9_EXTERNAL">
      <a:majorFont>
        <a:latin typeface="Arial"/>
        <a:ea typeface="Arial"/>
        <a:cs typeface="Arial"/>
      </a:majorFont>
      <a:minorFont>
        <a:latin typeface="Helvetica"/>
        <a:ea typeface="Helvetica"/>
        <a:cs typeface="Helvetica"/>
      </a:minorFont>
    </a:fontScheme>
    <a:fmtScheme name="Connect2015-PPT Template-16x9_EXTERN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